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407" r:id="rId2"/>
    <p:sldId id="450" r:id="rId3"/>
    <p:sldId id="451" r:id="rId4"/>
    <p:sldId id="453" r:id="rId5"/>
    <p:sldId id="421" r:id="rId6"/>
    <p:sldId id="452" r:id="rId7"/>
    <p:sldId id="454" r:id="rId8"/>
    <p:sldId id="455" r:id="rId9"/>
    <p:sldId id="457" r:id="rId10"/>
    <p:sldId id="456" r:id="rId11"/>
    <p:sldId id="458" r:id="rId12"/>
    <p:sldId id="426" r:id="rId13"/>
    <p:sldId id="418" r:id="rId14"/>
    <p:sldId id="437" r:id="rId15"/>
    <p:sldId id="467" r:id="rId16"/>
    <p:sldId id="459" r:id="rId17"/>
    <p:sldId id="460" r:id="rId18"/>
    <p:sldId id="461" r:id="rId19"/>
    <p:sldId id="462" r:id="rId20"/>
    <p:sldId id="463" r:id="rId21"/>
    <p:sldId id="464" r:id="rId22"/>
    <p:sldId id="465" r:id="rId23"/>
    <p:sldId id="466" r:id="rId24"/>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75F7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1356" y="66"/>
      </p:cViewPr>
      <p:guideLst>
        <p:guide orient="horz" pos="2205"/>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935D539-C311-487B-BF91-059F5CC1BE57}"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FCC2862-8A2D-4107-9DC5-FA10DAEDDA85}">
      <dgm:prSet phldrT="[Texto]"/>
      <dgm:spPr>
        <a:solidFill>
          <a:schemeClr val="bg2">
            <a:lumMod val="90000"/>
          </a:schemeClr>
        </a:solidFill>
      </dgm:spPr>
      <dgm:t>
        <a:bodyPr/>
        <a:lstStyle/>
        <a:p>
          <a:r>
            <a:rPr lang="es-MX" dirty="0">
              <a:solidFill>
                <a:schemeClr val="tx1"/>
              </a:solidFill>
            </a:rPr>
            <a:t>Probable</a:t>
          </a:r>
        </a:p>
      </dgm:t>
    </dgm:pt>
    <dgm:pt modelId="{A1BDF63A-34CB-429D-AB29-B7E1807D5999}" type="parTrans" cxnId="{A52E2D9B-300B-4495-978B-AF0B6DDF636F}">
      <dgm:prSet/>
      <dgm:spPr/>
      <dgm:t>
        <a:bodyPr/>
        <a:lstStyle/>
        <a:p>
          <a:endParaRPr lang="es-MX"/>
        </a:p>
      </dgm:t>
    </dgm:pt>
    <dgm:pt modelId="{4DBEFD7D-F38F-41CD-B4E6-5E193C6B8296}" type="sibTrans" cxnId="{A52E2D9B-300B-4495-978B-AF0B6DDF636F}">
      <dgm:prSet/>
      <dgm:spPr/>
      <dgm:t>
        <a:bodyPr/>
        <a:lstStyle/>
        <a:p>
          <a:endParaRPr lang="es-MX"/>
        </a:p>
      </dgm:t>
    </dgm:pt>
    <dgm:pt modelId="{C86B56BF-149D-455A-9827-EA1443F6DC66}">
      <dgm:prSet phldrT="[Texto]"/>
      <dgm:spPr>
        <a:solidFill>
          <a:schemeClr val="accent4">
            <a:lumMod val="20000"/>
            <a:lumOff val="80000"/>
            <a:alpha val="90000"/>
          </a:schemeClr>
        </a:solidFill>
      </dgm:spPr>
      <dgm:t>
        <a:bodyPr/>
        <a:lstStyle/>
        <a:p>
          <a:r>
            <a:rPr lang="es-MX" dirty="0"/>
            <a:t>Toda persona de cualquier edad que presente fiebre y exantema </a:t>
          </a:r>
          <a:r>
            <a:rPr lang="es-MX" dirty="0" err="1"/>
            <a:t>maculopapular</a:t>
          </a:r>
          <a:r>
            <a:rPr lang="es-MX" dirty="0"/>
            <a:t>, y uno o más de:</a:t>
          </a:r>
        </a:p>
      </dgm:t>
    </dgm:pt>
    <dgm:pt modelId="{89B6ACF4-0DA9-4257-AF5B-E10A49C0B6AA}" type="parTrans" cxnId="{8F4907C6-B8D4-4159-9629-47D50B2C55CF}">
      <dgm:prSet/>
      <dgm:spPr/>
      <dgm:t>
        <a:bodyPr/>
        <a:lstStyle/>
        <a:p>
          <a:endParaRPr lang="es-MX"/>
        </a:p>
      </dgm:t>
    </dgm:pt>
    <dgm:pt modelId="{8AB75550-4BED-4C1A-A8D6-A664BE2814B7}" type="sibTrans" cxnId="{8F4907C6-B8D4-4159-9629-47D50B2C55CF}">
      <dgm:prSet/>
      <dgm:spPr/>
      <dgm:t>
        <a:bodyPr/>
        <a:lstStyle/>
        <a:p>
          <a:endParaRPr lang="es-MX"/>
        </a:p>
      </dgm:t>
    </dgm:pt>
    <dgm:pt modelId="{1BEA581C-D51E-435F-8825-F0D6852E4D7A}">
      <dgm:prSet phldrT="[Texto]"/>
      <dgm:spPr>
        <a:solidFill>
          <a:srgbClr val="92D050"/>
        </a:solidFill>
      </dgm:spPr>
      <dgm:t>
        <a:bodyPr/>
        <a:lstStyle/>
        <a:p>
          <a:r>
            <a:rPr lang="es-MX" dirty="0">
              <a:solidFill>
                <a:schemeClr val="tx1"/>
              </a:solidFill>
            </a:rPr>
            <a:t>Confirmado</a:t>
          </a:r>
        </a:p>
      </dgm:t>
    </dgm:pt>
    <dgm:pt modelId="{77BB3BE3-654C-452F-AF06-6579F3F8BB42}" type="parTrans" cxnId="{A1D36D47-8FC4-4241-842D-0A19C44E9A4A}">
      <dgm:prSet/>
      <dgm:spPr/>
      <dgm:t>
        <a:bodyPr/>
        <a:lstStyle/>
        <a:p>
          <a:endParaRPr lang="es-MX"/>
        </a:p>
      </dgm:t>
    </dgm:pt>
    <dgm:pt modelId="{0AB0D1A0-F4E7-4AFF-B6B2-D8FE6B5F060E}" type="sibTrans" cxnId="{A1D36D47-8FC4-4241-842D-0A19C44E9A4A}">
      <dgm:prSet/>
      <dgm:spPr/>
      <dgm:t>
        <a:bodyPr/>
        <a:lstStyle/>
        <a:p>
          <a:endParaRPr lang="es-MX"/>
        </a:p>
      </dgm:t>
    </dgm:pt>
    <dgm:pt modelId="{92F71FF1-DA2F-4F60-8AB0-FF82A2166429}">
      <dgm:prSet phldrT="[Texto]"/>
      <dgm:spPr>
        <a:solidFill>
          <a:srgbClr val="DDFE8C">
            <a:alpha val="89804"/>
          </a:srgbClr>
        </a:solidFill>
      </dgm:spPr>
      <dgm:t>
        <a:bodyPr/>
        <a:lstStyle/>
        <a:p>
          <a:r>
            <a:rPr lang="es-MX" dirty="0"/>
            <a:t>Todo probable en el que se demuestre infección por virus del sarampión/rubéola mediante técnicas de laboratorio reconocidas por el InDRE</a:t>
          </a:r>
        </a:p>
      </dgm:t>
    </dgm:pt>
    <dgm:pt modelId="{BD8D8BB7-4CB2-4730-9B20-154DF1139926}" type="parTrans" cxnId="{652C9112-0BE9-4EEF-8FA5-05A6A5F4ADE9}">
      <dgm:prSet/>
      <dgm:spPr/>
      <dgm:t>
        <a:bodyPr/>
        <a:lstStyle/>
        <a:p>
          <a:endParaRPr lang="es-MX"/>
        </a:p>
      </dgm:t>
    </dgm:pt>
    <dgm:pt modelId="{7F75A018-5319-4E62-8301-0A92BBC0CAF6}" type="sibTrans" cxnId="{652C9112-0BE9-4EEF-8FA5-05A6A5F4ADE9}">
      <dgm:prSet/>
      <dgm:spPr/>
      <dgm:t>
        <a:bodyPr/>
        <a:lstStyle/>
        <a:p>
          <a:endParaRPr lang="es-MX"/>
        </a:p>
      </dgm:t>
    </dgm:pt>
    <dgm:pt modelId="{8755C61B-44AE-4178-A715-5AF4DCA75CCF}">
      <dgm:prSet phldrT="[Texto]"/>
      <dgm:spPr/>
      <dgm:t>
        <a:bodyPr/>
        <a:lstStyle/>
        <a:p>
          <a:r>
            <a:rPr lang="es-MX" dirty="0">
              <a:solidFill>
                <a:schemeClr val="tx1"/>
              </a:solidFill>
            </a:rPr>
            <a:t>Descartado</a:t>
          </a:r>
        </a:p>
      </dgm:t>
    </dgm:pt>
    <dgm:pt modelId="{FB6FD147-03C8-44BE-A471-646BADAEAAD3}" type="parTrans" cxnId="{CB60E543-B5AD-4078-BC1F-800B3CD48E0E}">
      <dgm:prSet/>
      <dgm:spPr/>
      <dgm:t>
        <a:bodyPr/>
        <a:lstStyle/>
        <a:p>
          <a:endParaRPr lang="es-MX"/>
        </a:p>
      </dgm:t>
    </dgm:pt>
    <dgm:pt modelId="{CC7A3327-2AAF-422A-80E3-26EA4E8BBF91}" type="sibTrans" cxnId="{CB60E543-B5AD-4078-BC1F-800B3CD48E0E}">
      <dgm:prSet/>
      <dgm:spPr/>
      <dgm:t>
        <a:bodyPr/>
        <a:lstStyle/>
        <a:p>
          <a:endParaRPr lang="es-MX"/>
        </a:p>
      </dgm:t>
    </dgm:pt>
    <dgm:pt modelId="{46A610A0-BA77-4A6B-A815-9B90B484DFDF}">
      <dgm:prSet phldrT="[Texto]"/>
      <dgm:spPr/>
      <dgm:t>
        <a:bodyPr/>
        <a:lstStyle/>
        <a:p>
          <a:r>
            <a:rPr lang="es-MX" dirty="0"/>
            <a:t>Caso probable en el que se descarte infección por virus del sarampión/rubéola mediante pruebas de laboratorio</a:t>
          </a:r>
        </a:p>
      </dgm:t>
    </dgm:pt>
    <dgm:pt modelId="{748251D1-656B-49B4-AF51-3525F5878808}" type="parTrans" cxnId="{7E48F346-481C-4C25-B8CC-616D323979ED}">
      <dgm:prSet/>
      <dgm:spPr/>
      <dgm:t>
        <a:bodyPr/>
        <a:lstStyle/>
        <a:p>
          <a:endParaRPr lang="es-MX"/>
        </a:p>
      </dgm:t>
    </dgm:pt>
    <dgm:pt modelId="{C7850D52-CF67-4510-88C9-6371F2D15E77}" type="sibTrans" cxnId="{7E48F346-481C-4C25-B8CC-616D323979ED}">
      <dgm:prSet/>
      <dgm:spPr/>
      <dgm:t>
        <a:bodyPr/>
        <a:lstStyle/>
        <a:p>
          <a:endParaRPr lang="es-MX"/>
        </a:p>
      </dgm:t>
    </dgm:pt>
    <dgm:pt modelId="{ABAEFB7D-1707-4864-803C-03FDC244A9A1}">
      <dgm:prSet phldrT="[Texto]"/>
      <dgm:spPr>
        <a:solidFill>
          <a:schemeClr val="accent4">
            <a:lumMod val="20000"/>
            <a:lumOff val="80000"/>
            <a:alpha val="90000"/>
          </a:schemeClr>
        </a:solidFill>
      </dgm:spPr>
      <dgm:t>
        <a:bodyPr/>
        <a:lstStyle/>
        <a:p>
          <a:r>
            <a:rPr lang="es-MX" dirty="0"/>
            <a:t>Tos,  coriza, conjuntivitis o adenomegalias	(retroauriculares, 	occipitales o cervicales).</a:t>
          </a:r>
        </a:p>
      </dgm:t>
    </dgm:pt>
    <dgm:pt modelId="{D52AAAD9-7C45-4C34-9D7B-F662C6FBF0A4}" type="parTrans" cxnId="{FDCB0F41-E465-4C4B-B4AC-C58F110221BA}">
      <dgm:prSet/>
      <dgm:spPr/>
      <dgm:t>
        <a:bodyPr/>
        <a:lstStyle/>
        <a:p>
          <a:endParaRPr lang="es-MX"/>
        </a:p>
      </dgm:t>
    </dgm:pt>
    <dgm:pt modelId="{CE6E5E63-F0AB-46F4-8E97-DDE0020C74B7}" type="sibTrans" cxnId="{FDCB0F41-E465-4C4B-B4AC-C58F110221BA}">
      <dgm:prSet/>
      <dgm:spPr/>
      <dgm:t>
        <a:bodyPr/>
        <a:lstStyle/>
        <a:p>
          <a:endParaRPr lang="es-MX"/>
        </a:p>
      </dgm:t>
    </dgm:pt>
    <dgm:pt modelId="{34313790-1986-4C21-9CC5-8A9FDEF6F59F}">
      <dgm:prSet phldrT="[Texto]"/>
      <dgm:spPr>
        <a:solidFill>
          <a:srgbClr val="DDFE8C">
            <a:alpha val="89804"/>
          </a:srgbClr>
        </a:solidFill>
      </dgm:spPr>
      <dgm:t>
        <a:bodyPr/>
        <a:lstStyle/>
        <a:p>
          <a:r>
            <a:rPr lang="es-MX" dirty="0"/>
            <a:t>Probable sin resultado de laboratorio y que esté asociado epidemiológicamente a otro caso confirmado por laboratorio.</a:t>
          </a:r>
        </a:p>
      </dgm:t>
    </dgm:pt>
    <dgm:pt modelId="{E8FB2221-437B-45DB-9BC9-306DFE6FB1FF}" type="parTrans" cxnId="{21435C38-4F50-4015-99CA-3ABA7D06AA89}">
      <dgm:prSet/>
      <dgm:spPr/>
      <dgm:t>
        <a:bodyPr/>
        <a:lstStyle/>
        <a:p>
          <a:endParaRPr lang="es-MX"/>
        </a:p>
      </dgm:t>
    </dgm:pt>
    <dgm:pt modelId="{9AD9F52E-6D54-4D35-A3AF-CBD8DF492D4C}" type="sibTrans" cxnId="{21435C38-4F50-4015-99CA-3ABA7D06AA89}">
      <dgm:prSet/>
      <dgm:spPr/>
      <dgm:t>
        <a:bodyPr/>
        <a:lstStyle/>
        <a:p>
          <a:endParaRPr lang="es-MX"/>
        </a:p>
      </dgm:t>
    </dgm:pt>
    <dgm:pt modelId="{B64237D7-F6FA-40EE-90EA-1AD6E268418B}">
      <dgm:prSet phldrT="[Texto]"/>
      <dgm:spPr/>
      <dgm:t>
        <a:bodyPr/>
        <a:lstStyle/>
        <a:p>
          <a:r>
            <a:rPr lang="es-MX" dirty="0"/>
            <a:t>Sin muestras de laboratorio, pero cuenta con evidencias clínicas y epidemiológicas para descartar el diagnóstico de sarampión/rubéola por un comité de expertos independiente.</a:t>
          </a:r>
        </a:p>
      </dgm:t>
    </dgm:pt>
    <dgm:pt modelId="{41E9FB6E-3D63-44C8-916B-EB9E41E25D77}" type="parTrans" cxnId="{E2E4E2E0-D9C6-43AF-BE00-52D19D6B0BD0}">
      <dgm:prSet/>
      <dgm:spPr/>
      <dgm:t>
        <a:bodyPr/>
        <a:lstStyle/>
        <a:p>
          <a:endParaRPr lang="es-MX"/>
        </a:p>
      </dgm:t>
    </dgm:pt>
    <dgm:pt modelId="{3B5B0662-8118-4A5A-9871-F5B4D52B0AF7}" type="sibTrans" cxnId="{E2E4E2E0-D9C6-43AF-BE00-52D19D6B0BD0}">
      <dgm:prSet/>
      <dgm:spPr/>
      <dgm:t>
        <a:bodyPr/>
        <a:lstStyle/>
        <a:p>
          <a:endParaRPr lang="es-MX"/>
        </a:p>
      </dgm:t>
    </dgm:pt>
    <dgm:pt modelId="{E4EE0649-D162-4169-8318-64E8086A2828}" type="pres">
      <dgm:prSet presAssocID="{A935D539-C311-487B-BF91-059F5CC1BE57}" presName="Name0" presStyleCnt="0">
        <dgm:presLayoutVars>
          <dgm:dir/>
          <dgm:animLvl val="lvl"/>
          <dgm:resizeHandles val="exact"/>
        </dgm:presLayoutVars>
      </dgm:prSet>
      <dgm:spPr/>
    </dgm:pt>
    <dgm:pt modelId="{76E15165-ED31-439D-A337-C09A2A14DCC2}" type="pres">
      <dgm:prSet presAssocID="{3FCC2862-8A2D-4107-9DC5-FA10DAEDDA85}" presName="linNode" presStyleCnt="0"/>
      <dgm:spPr/>
    </dgm:pt>
    <dgm:pt modelId="{3D3FF2EF-D33B-436C-A163-DC01EC124413}" type="pres">
      <dgm:prSet presAssocID="{3FCC2862-8A2D-4107-9DC5-FA10DAEDDA85}" presName="parentText" presStyleLbl="node1" presStyleIdx="0" presStyleCnt="3" custScaleX="73293">
        <dgm:presLayoutVars>
          <dgm:chMax val="1"/>
          <dgm:bulletEnabled val="1"/>
        </dgm:presLayoutVars>
      </dgm:prSet>
      <dgm:spPr/>
    </dgm:pt>
    <dgm:pt modelId="{0CE0F43D-6F2A-4600-A12A-26689DDE8964}" type="pres">
      <dgm:prSet presAssocID="{3FCC2862-8A2D-4107-9DC5-FA10DAEDDA85}" presName="descendantText" presStyleLbl="alignAccFollowNode1" presStyleIdx="0" presStyleCnt="3" custScaleX="112156">
        <dgm:presLayoutVars>
          <dgm:bulletEnabled val="1"/>
        </dgm:presLayoutVars>
      </dgm:prSet>
      <dgm:spPr/>
    </dgm:pt>
    <dgm:pt modelId="{9340EDC8-30C6-43C9-A82D-403D1D02FA4F}" type="pres">
      <dgm:prSet presAssocID="{4DBEFD7D-F38F-41CD-B4E6-5E193C6B8296}" presName="sp" presStyleCnt="0"/>
      <dgm:spPr/>
    </dgm:pt>
    <dgm:pt modelId="{4364999E-095D-407E-895D-814790005101}" type="pres">
      <dgm:prSet presAssocID="{1BEA581C-D51E-435F-8825-F0D6852E4D7A}" presName="linNode" presStyleCnt="0"/>
      <dgm:spPr/>
    </dgm:pt>
    <dgm:pt modelId="{CD896003-9F3C-4E88-BBF2-3B9C7082D10C}" type="pres">
      <dgm:prSet presAssocID="{1BEA581C-D51E-435F-8825-F0D6852E4D7A}" presName="parentText" presStyleLbl="node1" presStyleIdx="1" presStyleCnt="3" custScaleX="73293">
        <dgm:presLayoutVars>
          <dgm:chMax val="1"/>
          <dgm:bulletEnabled val="1"/>
        </dgm:presLayoutVars>
      </dgm:prSet>
      <dgm:spPr/>
    </dgm:pt>
    <dgm:pt modelId="{5597CE84-5D23-4A04-BF9A-3513ABCF511E}" type="pres">
      <dgm:prSet presAssocID="{1BEA581C-D51E-435F-8825-F0D6852E4D7A}" presName="descendantText" presStyleLbl="alignAccFollowNode1" presStyleIdx="1" presStyleCnt="3" custScaleX="131557" custLinFactNeighborX="2203">
        <dgm:presLayoutVars>
          <dgm:bulletEnabled val="1"/>
        </dgm:presLayoutVars>
      </dgm:prSet>
      <dgm:spPr/>
    </dgm:pt>
    <dgm:pt modelId="{2EFB2FB8-F37D-4457-9155-46D00E4CE213}" type="pres">
      <dgm:prSet presAssocID="{0AB0D1A0-F4E7-4AFF-B6B2-D8FE6B5F060E}" presName="sp" presStyleCnt="0"/>
      <dgm:spPr/>
    </dgm:pt>
    <dgm:pt modelId="{376B1CA6-4242-4AE8-916B-257EC0F68DDD}" type="pres">
      <dgm:prSet presAssocID="{8755C61B-44AE-4178-A715-5AF4DCA75CCF}" presName="linNode" presStyleCnt="0"/>
      <dgm:spPr/>
    </dgm:pt>
    <dgm:pt modelId="{3AAD15B8-52CC-4AE9-B90D-D678895F5CE8}" type="pres">
      <dgm:prSet presAssocID="{8755C61B-44AE-4178-A715-5AF4DCA75CCF}" presName="parentText" presStyleLbl="node1" presStyleIdx="2" presStyleCnt="3" custScaleX="73293">
        <dgm:presLayoutVars>
          <dgm:chMax val="1"/>
          <dgm:bulletEnabled val="1"/>
        </dgm:presLayoutVars>
      </dgm:prSet>
      <dgm:spPr/>
    </dgm:pt>
    <dgm:pt modelId="{47AEB3F1-A025-4BF5-86D6-7D79581F1AF1}" type="pres">
      <dgm:prSet presAssocID="{8755C61B-44AE-4178-A715-5AF4DCA75CCF}" presName="descendantText" presStyleLbl="alignAccFollowNode1" presStyleIdx="2" presStyleCnt="3" custScaleX="117779">
        <dgm:presLayoutVars>
          <dgm:bulletEnabled val="1"/>
        </dgm:presLayoutVars>
      </dgm:prSet>
      <dgm:spPr/>
    </dgm:pt>
  </dgm:ptLst>
  <dgm:cxnLst>
    <dgm:cxn modelId="{652C9112-0BE9-4EEF-8FA5-05A6A5F4ADE9}" srcId="{1BEA581C-D51E-435F-8825-F0D6852E4D7A}" destId="{92F71FF1-DA2F-4F60-8AB0-FF82A2166429}" srcOrd="0" destOrd="0" parTransId="{BD8D8BB7-4CB2-4730-9B20-154DF1139926}" sibTransId="{7F75A018-5319-4E62-8301-0A92BBC0CAF6}"/>
    <dgm:cxn modelId="{8CC18618-6117-4FE8-A800-BC0A43F2A43E}" type="presOf" srcId="{ABAEFB7D-1707-4864-803C-03FDC244A9A1}" destId="{0CE0F43D-6F2A-4600-A12A-26689DDE8964}" srcOrd="0" destOrd="1" presId="urn:microsoft.com/office/officeart/2005/8/layout/vList5"/>
    <dgm:cxn modelId="{21435C38-4F50-4015-99CA-3ABA7D06AA89}" srcId="{1BEA581C-D51E-435F-8825-F0D6852E4D7A}" destId="{34313790-1986-4C21-9CC5-8A9FDEF6F59F}" srcOrd="1" destOrd="0" parTransId="{E8FB2221-437B-45DB-9BC9-306DFE6FB1FF}" sibTransId="{9AD9F52E-6D54-4D35-A3AF-CBD8DF492D4C}"/>
    <dgm:cxn modelId="{0F01253F-3726-41B6-9FDA-06E7D56EB5D0}" type="presOf" srcId="{8755C61B-44AE-4178-A715-5AF4DCA75CCF}" destId="{3AAD15B8-52CC-4AE9-B90D-D678895F5CE8}" srcOrd="0" destOrd="0" presId="urn:microsoft.com/office/officeart/2005/8/layout/vList5"/>
    <dgm:cxn modelId="{FDCB0F41-E465-4C4B-B4AC-C58F110221BA}" srcId="{C86B56BF-149D-455A-9827-EA1443F6DC66}" destId="{ABAEFB7D-1707-4864-803C-03FDC244A9A1}" srcOrd="0" destOrd="0" parTransId="{D52AAAD9-7C45-4C34-9D7B-F662C6FBF0A4}" sibTransId="{CE6E5E63-F0AB-46F4-8E97-DDE0020C74B7}"/>
    <dgm:cxn modelId="{CB60E543-B5AD-4078-BC1F-800B3CD48E0E}" srcId="{A935D539-C311-487B-BF91-059F5CC1BE57}" destId="{8755C61B-44AE-4178-A715-5AF4DCA75CCF}" srcOrd="2" destOrd="0" parTransId="{FB6FD147-03C8-44BE-A471-646BADAEAAD3}" sibTransId="{CC7A3327-2AAF-422A-80E3-26EA4E8BBF91}"/>
    <dgm:cxn modelId="{7E48F346-481C-4C25-B8CC-616D323979ED}" srcId="{8755C61B-44AE-4178-A715-5AF4DCA75CCF}" destId="{46A610A0-BA77-4A6B-A815-9B90B484DFDF}" srcOrd="0" destOrd="0" parTransId="{748251D1-656B-49B4-AF51-3525F5878808}" sibTransId="{C7850D52-CF67-4510-88C9-6371F2D15E77}"/>
    <dgm:cxn modelId="{A1D36D47-8FC4-4241-842D-0A19C44E9A4A}" srcId="{A935D539-C311-487B-BF91-059F5CC1BE57}" destId="{1BEA581C-D51E-435F-8825-F0D6852E4D7A}" srcOrd="1" destOrd="0" parTransId="{77BB3BE3-654C-452F-AF06-6579F3F8BB42}" sibTransId="{0AB0D1A0-F4E7-4AFF-B6B2-D8FE6B5F060E}"/>
    <dgm:cxn modelId="{2C3DC47C-6824-41E0-A0E6-F77DCE71B590}" type="presOf" srcId="{46A610A0-BA77-4A6B-A815-9B90B484DFDF}" destId="{47AEB3F1-A025-4BF5-86D6-7D79581F1AF1}" srcOrd="0" destOrd="0" presId="urn:microsoft.com/office/officeart/2005/8/layout/vList5"/>
    <dgm:cxn modelId="{8F7A1184-3BCB-4C8E-A28A-0835108DBFEA}" type="presOf" srcId="{3FCC2862-8A2D-4107-9DC5-FA10DAEDDA85}" destId="{3D3FF2EF-D33B-436C-A163-DC01EC124413}" srcOrd="0" destOrd="0" presId="urn:microsoft.com/office/officeart/2005/8/layout/vList5"/>
    <dgm:cxn modelId="{26523893-87E2-47D1-B2F9-AC9F3A06A739}" type="presOf" srcId="{C86B56BF-149D-455A-9827-EA1443F6DC66}" destId="{0CE0F43D-6F2A-4600-A12A-26689DDE8964}" srcOrd="0" destOrd="0" presId="urn:microsoft.com/office/officeart/2005/8/layout/vList5"/>
    <dgm:cxn modelId="{6C7E8194-22A6-4208-B737-2FDB77072E89}" type="presOf" srcId="{92F71FF1-DA2F-4F60-8AB0-FF82A2166429}" destId="{5597CE84-5D23-4A04-BF9A-3513ABCF511E}" srcOrd="0" destOrd="0" presId="urn:microsoft.com/office/officeart/2005/8/layout/vList5"/>
    <dgm:cxn modelId="{A52E2D9B-300B-4495-978B-AF0B6DDF636F}" srcId="{A935D539-C311-487B-BF91-059F5CC1BE57}" destId="{3FCC2862-8A2D-4107-9DC5-FA10DAEDDA85}" srcOrd="0" destOrd="0" parTransId="{A1BDF63A-34CB-429D-AB29-B7E1807D5999}" sibTransId="{4DBEFD7D-F38F-41CD-B4E6-5E193C6B8296}"/>
    <dgm:cxn modelId="{D33A309C-4C15-42F6-A828-D4E91EAE71C8}" type="presOf" srcId="{34313790-1986-4C21-9CC5-8A9FDEF6F59F}" destId="{5597CE84-5D23-4A04-BF9A-3513ABCF511E}" srcOrd="0" destOrd="1" presId="urn:microsoft.com/office/officeart/2005/8/layout/vList5"/>
    <dgm:cxn modelId="{A337CEB1-442D-4757-96FB-17651735B4E3}" type="presOf" srcId="{A935D539-C311-487B-BF91-059F5CC1BE57}" destId="{E4EE0649-D162-4169-8318-64E8086A2828}" srcOrd="0" destOrd="0" presId="urn:microsoft.com/office/officeart/2005/8/layout/vList5"/>
    <dgm:cxn modelId="{8F4907C6-B8D4-4159-9629-47D50B2C55CF}" srcId="{3FCC2862-8A2D-4107-9DC5-FA10DAEDDA85}" destId="{C86B56BF-149D-455A-9827-EA1443F6DC66}" srcOrd="0" destOrd="0" parTransId="{89B6ACF4-0DA9-4257-AF5B-E10A49C0B6AA}" sibTransId="{8AB75550-4BED-4C1A-A8D6-A664BE2814B7}"/>
    <dgm:cxn modelId="{51DB98D5-BAFA-441A-BB42-B75414BC3EB3}" type="presOf" srcId="{1BEA581C-D51E-435F-8825-F0D6852E4D7A}" destId="{CD896003-9F3C-4E88-BBF2-3B9C7082D10C}" srcOrd="0" destOrd="0" presId="urn:microsoft.com/office/officeart/2005/8/layout/vList5"/>
    <dgm:cxn modelId="{E2E4E2E0-D9C6-43AF-BE00-52D19D6B0BD0}" srcId="{8755C61B-44AE-4178-A715-5AF4DCA75CCF}" destId="{B64237D7-F6FA-40EE-90EA-1AD6E268418B}" srcOrd="1" destOrd="0" parTransId="{41E9FB6E-3D63-44C8-916B-EB9E41E25D77}" sibTransId="{3B5B0662-8118-4A5A-9871-F5B4D52B0AF7}"/>
    <dgm:cxn modelId="{37611BFD-D2ED-4C1F-A674-5B24F807A2A8}" type="presOf" srcId="{B64237D7-F6FA-40EE-90EA-1AD6E268418B}" destId="{47AEB3F1-A025-4BF5-86D6-7D79581F1AF1}" srcOrd="0" destOrd="1" presId="urn:microsoft.com/office/officeart/2005/8/layout/vList5"/>
    <dgm:cxn modelId="{45A5BA42-A05F-4030-82AA-80CDAA01EE34}" type="presParOf" srcId="{E4EE0649-D162-4169-8318-64E8086A2828}" destId="{76E15165-ED31-439D-A337-C09A2A14DCC2}" srcOrd="0" destOrd="0" presId="urn:microsoft.com/office/officeart/2005/8/layout/vList5"/>
    <dgm:cxn modelId="{742FF1F4-B47B-4FC8-9444-317F0DC17F58}" type="presParOf" srcId="{76E15165-ED31-439D-A337-C09A2A14DCC2}" destId="{3D3FF2EF-D33B-436C-A163-DC01EC124413}" srcOrd="0" destOrd="0" presId="urn:microsoft.com/office/officeart/2005/8/layout/vList5"/>
    <dgm:cxn modelId="{5704A0BC-715A-4DA1-AC61-401FCD39893E}" type="presParOf" srcId="{76E15165-ED31-439D-A337-C09A2A14DCC2}" destId="{0CE0F43D-6F2A-4600-A12A-26689DDE8964}" srcOrd="1" destOrd="0" presId="urn:microsoft.com/office/officeart/2005/8/layout/vList5"/>
    <dgm:cxn modelId="{C9818272-5DB4-45B4-A304-25FEBB0767B4}" type="presParOf" srcId="{E4EE0649-D162-4169-8318-64E8086A2828}" destId="{9340EDC8-30C6-43C9-A82D-403D1D02FA4F}" srcOrd="1" destOrd="0" presId="urn:microsoft.com/office/officeart/2005/8/layout/vList5"/>
    <dgm:cxn modelId="{A14C4FDC-CE6D-4027-B54C-39134A59C94F}" type="presParOf" srcId="{E4EE0649-D162-4169-8318-64E8086A2828}" destId="{4364999E-095D-407E-895D-814790005101}" srcOrd="2" destOrd="0" presId="urn:microsoft.com/office/officeart/2005/8/layout/vList5"/>
    <dgm:cxn modelId="{450491F2-C501-4F5C-AF1E-69BB0D08881C}" type="presParOf" srcId="{4364999E-095D-407E-895D-814790005101}" destId="{CD896003-9F3C-4E88-BBF2-3B9C7082D10C}" srcOrd="0" destOrd="0" presId="urn:microsoft.com/office/officeart/2005/8/layout/vList5"/>
    <dgm:cxn modelId="{DF219E44-96E8-4272-A2BA-C54F39A91167}" type="presParOf" srcId="{4364999E-095D-407E-895D-814790005101}" destId="{5597CE84-5D23-4A04-BF9A-3513ABCF511E}" srcOrd="1" destOrd="0" presId="urn:microsoft.com/office/officeart/2005/8/layout/vList5"/>
    <dgm:cxn modelId="{9FC4AADD-E99F-43C5-BE2B-804096B3B17E}" type="presParOf" srcId="{E4EE0649-D162-4169-8318-64E8086A2828}" destId="{2EFB2FB8-F37D-4457-9155-46D00E4CE213}" srcOrd="3" destOrd="0" presId="urn:microsoft.com/office/officeart/2005/8/layout/vList5"/>
    <dgm:cxn modelId="{D29B799B-EE52-435D-B660-895CEEB6BE76}" type="presParOf" srcId="{E4EE0649-D162-4169-8318-64E8086A2828}" destId="{376B1CA6-4242-4AE8-916B-257EC0F68DDD}" srcOrd="4" destOrd="0" presId="urn:microsoft.com/office/officeart/2005/8/layout/vList5"/>
    <dgm:cxn modelId="{D6548ED4-552B-4599-886F-214FE24AFC45}" type="presParOf" srcId="{376B1CA6-4242-4AE8-916B-257EC0F68DDD}" destId="{3AAD15B8-52CC-4AE9-B90D-D678895F5CE8}" srcOrd="0" destOrd="0" presId="urn:microsoft.com/office/officeart/2005/8/layout/vList5"/>
    <dgm:cxn modelId="{455CCC6F-5086-4732-8B15-E0E2BC955B28}" type="presParOf" srcId="{376B1CA6-4242-4AE8-916B-257EC0F68DDD}" destId="{47AEB3F1-A025-4BF5-86D6-7D79581F1AF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E0F43D-6F2A-4600-A12A-26689DDE8964}">
      <dsp:nvSpPr>
        <dsp:cNvPr id="0" name=""/>
        <dsp:cNvSpPr/>
      </dsp:nvSpPr>
      <dsp:spPr>
        <a:xfrm rot="5400000">
          <a:off x="4245447" y="-2011381"/>
          <a:ext cx="1285022" cy="5633907"/>
        </a:xfrm>
        <a:prstGeom prst="round2SameRect">
          <a:avLst/>
        </a:prstGeom>
        <a:solidFill>
          <a:schemeClr val="accent4">
            <a:lumMod val="20000"/>
            <a:lumOff val="8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Toda persona de cualquier edad que presente fiebre y exantema </a:t>
          </a:r>
          <a:r>
            <a:rPr lang="es-MX" sz="1500" kern="1200" dirty="0" err="1"/>
            <a:t>maculopapular</a:t>
          </a:r>
          <a:r>
            <a:rPr lang="es-MX" sz="1500" kern="1200" dirty="0"/>
            <a:t>, y uno o más de:</a:t>
          </a:r>
        </a:p>
        <a:p>
          <a:pPr marL="228600" lvl="2" indent="-114300" algn="l" defTabSz="666750">
            <a:lnSpc>
              <a:spcPct val="90000"/>
            </a:lnSpc>
            <a:spcBef>
              <a:spcPct val="0"/>
            </a:spcBef>
            <a:spcAft>
              <a:spcPct val="15000"/>
            </a:spcAft>
            <a:buChar char="•"/>
          </a:pPr>
          <a:r>
            <a:rPr lang="es-MX" sz="1500" kern="1200" dirty="0"/>
            <a:t>Tos,  coriza, conjuntivitis o adenomegalias	(retroauriculares, 	occipitales o cervicales).</a:t>
          </a:r>
        </a:p>
      </dsp:txBody>
      <dsp:txXfrm rot="-5400000">
        <a:off x="2071005" y="225791"/>
        <a:ext cx="5571177" cy="1159562"/>
      </dsp:txXfrm>
    </dsp:sp>
    <dsp:sp modelId="{3D3FF2EF-D33B-436C-A163-DC01EC124413}">
      <dsp:nvSpPr>
        <dsp:cNvPr id="0" name=""/>
        <dsp:cNvSpPr/>
      </dsp:nvSpPr>
      <dsp:spPr>
        <a:xfrm>
          <a:off x="42" y="2433"/>
          <a:ext cx="2070962" cy="1606277"/>
        </a:xfrm>
        <a:prstGeom prst="roundRect">
          <a:avLst/>
        </a:prstGeom>
        <a:solidFill>
          <a:schemeClr val="bg2">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MX" sz="2400" kern="1200" dirty="0">
              <a:solidFill>
                <a:schemeClr val="tx1"/>
              </a:solidFill>
            </a:rPr>
            <a:t>Probable</a:t>
          </a:r>
        </a:p>
      </dsp:txBody>
      <dsp:txXfrm>
        <a:off x="78454" y="80845"/>
        <a:ext cx="1914138" cy="1449453"/>
      </dsp:txXfrm>
    </dsp:sp>
    <dsp:sp modelId="{5597CE84-5D23-4A04-BF9A-3513ABCF511E}">
      <dsp:nvSpPr>
        <dsp:cNvPr id="0" name=""/>
        <dsp:cNvSpPr/>
      </dsp:nvSpPr>
      <dsp:spPr>
        <a:xfrm rot="5400000">
          <a:off x="4218349" y="-495847"/>
          <a:ext cx="1285022" cy="5976022"/>
        </a:xfrm>
        <a:prstGeom prst="round2SameRect">
          <a:avLst/>
        </a:prstGeom>
        <a:solidFill>
          <a:srgbClr val="DDFE8C">
            <a:alpha val="89804"/>
          </a:srgb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Todo probable en el que se demuestre infección por virus del sarampión/rubéola mediante técnicas de laboratorio reconocidas por el InDRE</a:t>
          </a:r>
        </a:p>
        <a:p>
          <a:pPr marL="114300" lvl="1" indent="-114300" algn="l" defTabSz="666750">
            <a:lnSpc>
              <a:spcPct val="90000"/>
            </a:lnSpc>
            <a:spcBef>
              <a:spcPct val="0"/>
            </a:spcBef>
            <a:spcAft>
              <a:spcPct val="15000"/>
            </a:spcAft>
            <a:buChar char="•"/>
          </a:pPr>
          <a:r>
            <a:rPr lang="es-MX" sz="1500" kern="1200" dirty="0"/>
            <a:t>Probable sin resultado de laboratorio y que esté asociado epidemiológicamente a otro caso confirmado por laboratorio.</a:t>
          </a:r>
        </a:p>
      </dsp:txBody>
      <dsp:txXfrm rot="-5400000">
        <a:off x="1872849" y="1912383"/>
        <a:ext cx="5913292" cy="1159562"/>
      </dsp:txXfrm>
    </dsp:sp>
    <dsp:sp modelId="{CD896003-9F3C-4E88-BBF2-3B9C7082D10C}">
      <dsp:nvSpPr>
        <dsp:cNvPr id="0" name=""/>
        <dsp:cNvSpPr/>
      </dsp:nvSpPr>
      <dsp:spPr>
        <a:xfrm>
          <a:off x="42" y="1689025"/>
          <a:ext cx="1872764" cy="1606277"/>
        </a:xfrm>
        <a:prstGeom prst="roundRect">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MX" sz="2400" kern="1200" dirty="0">
              <a:solidFill>
                <a:schemeClr val="tx1"/>
              </a:solidFill>
            </a:rPr>
            <a:t>Confirmado</a:t>
          </a:r>
        </a:p>
      </dsp:txBody>
      <dsp:txXfrm>
        <a:off x="78454" y="1767437"/>
        <a:ext cx="1715940" cy="1449453"/>
      </dsp:txXfrm>
    </dsp:sp>
    <dsp:sp modelId="{47AEB3F1-A025-4BF5-86D6-7D79581F1AF1}">
      <dsp:nvSpPr>
        <dsp:cNvPr id="0" name=""/>
        <dsp:cNvSpPr/>
      </dsp:nvSpPr>
      <dsp:spPr>
        <a:xfrm rot="5400000">
          <a:off x="4298274" y="1272571"/>
          <a:ext cx="1285022" cy="5812368"/>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MX" sz="1500" kern="1200" dirty="0"/>
            <a:t>Caso probable en el que se descarte infección por virus del sarampión/rubéola mediante pruebas de laboratorio</a:t>
          </a:r>
        </a:p>
        <a:p>
          <a:pPr marL="114300" lvl="1" indent="-114300" algn="l" defTabSz="666750">
            <a:lnSpc>
              <a:spcPct val="90000"/>
            </a:lnSpc>
            <a:spcBef>
              <a:spcPct val="0"/>
            </a:spcBef>
            <a:spcAft>
              <a:spcPct val="15000"/>
            </a:spcAft>
            <a:buChar char="•"/>
          </a:pPr>
          <a:r>
            <a:rPr lang="es-MX" sz="1500" kern="1200" dirty="0"/>
            <a:t>Sin muestras de laboratorio, pero cuenta con evidencias clínicas y epidemiológicas para descartar el diagnóstico de sarampión/rubéola por un comité de expertos independiente.</a:t>
          </a:r>
        </a:p>
      </dsp:txBody>
      <dsp:txXfrm rot="-5400000">
        <a:off x="2034601" y="3598974"/>
        <a:ext cx="5749638" cy="1159562"/>
      </dsp:txXfrm>
    </dsp:sp>
    <dsp:sp modelId="{3AAD15B8-52CC-4AE9-B90D-D678895F5CE8}">
      <dsp:nvSpPr>
        <dsp:cNvPr id="0" name=""/>
        <dsp:cNvSpPr/>
      </dsp:nvSpPr>
      <dsp:spPr>
        <a:xfrm>
          <a:off x="42" y="3375616"/>
          <a:ext cx="2034558" cy="1606277"/>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45720" rIns="91440" bIns="45720" numCol="1" spcCol="1270" anchor="ctr" anchorCtr="0">
          <a:noAutofit/>
        </a:bodyPr>
        <a:lstStyle/>
        <a:p>
          <a:pPr marL="0" lvl="0" indent="0" algn="ctr" defTabSz="1066800">
            <a:lnSpc>
              <a:spcPct val="90000"/>
            </a:lnSpc>
            <a:spcBef>
              <a:spcPct val="0"/>
            </a:spcBef>
            <a:spcAft>
              <a:spcPct val="35000"/>
            </a:spcAft>
            <a:buNone/>
          </a:pPr>
          <a:r>
            <a:rPr lang="es-MX" sz="2400" kern="1200" dirty="0">
              <a:solidFill>
                <a:schemeClr val="tx1"/>
              </a:solidFill>
            </a:rPr>
            <a:t>Descartado</a:t>
          </a:r>
        </a:p>
      </dsp:txBody>
      <dsp:txXfrm>
        <a:off x="78454" y="3454028"/>
        <a:ext cx="1877734" cy="1449453"/>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DADFC0A-F039-45AB-923F-DEFF1E21E750}" type="datetimeFigureOut">
              <a:rPr lang="es-MX" smtClean="0"/>
              <a:t>10/12/2018</a:t>
            </a:fld>
            <a:endParaRPr lang="es-MX"/>
          </a:p>
        </p:txBody>
      </p:sp>
      <p:sp>
        <p:nvSpPr>
          <p:cNvPr id="4" name="Marcador de imagen de diapositiva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A57DA9A-20BE-4685-84A4-C65F876562E7}" type="slidenum">
              <a:rPr lang="es-MX" smtClean="0"/>
              <a:t>‹Nº›</a:t>
            </a:fld>
            <a:endParaRPr lang="es-MX"/>
          </a:p>
        </p:txBody>
      </p:sp>
    </p:spTree>
    <p:extLst>
      <p:ext uri="{BB962C8B-B14F-4D97-AF65-F5344CB8AC3E}">
        <p14:creationId xmlns:p14="http://schemas.microsoft.com/office/powerpoint/2010/main" val="1578823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pic>
        <p:nvPicPr>
          <p:cNvPr id="7" name="11 Imagen" descr="Servicios de Salud "/>
          <p:cNvPicPr>
            <a:picLocks noChangeAspect="1" noChangeArrowheads="1"/>
          </p:cNvPicPr>
          <p:nvPr userDrawn="1"/>
        </p:nvPicPr>
        <p:blipFill>
          <a:blip r:embed="rId2" cstate="print">
            <a:lum contrast="20000"/>
          </a:blip>
          <a:srcRect/>
          <a:stretch>
            <a:fillRect/>
          </a:stretch>
        </p:blipFill>
        <p:spPr bwMode="auto">
          <a:xfrm>
            <a:off x="539552" y="332656"/>
            <a:ext cx="1861608" cy="711200"/>
          </a:xfrm>
          <a:prstGeom prst="rect">
            <a:avLst/>
          </a:prstGeom>
          <a:noFill/>
          <a:ln w="9525">
            <a:noFill/>
            <a:miter lim="800000"/>
            <a:headEnd/>
            <a:tailEnd/>
          </a:ln>
        </p:spPr>
      </p:pic>
    </p:spTree>
    <p:extLst>
      <p:ext uri="{BB962C8B-B14F-4D97-AF65-F5344CB8AC3E}">
        <p14:creationId xmlns:p14="http://schemas.microsoft.com/office/powerpoint/2010/main" val="28461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5981311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4214321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9926791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4882159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9965820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6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1009173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MX"/>
          </a:p>
        </p:txBody>
      </p:sp>
      <p:sp>
        <p:nvSpPr>
          <p:cNvPr id="3" name="2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082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pic>
        <p:nvPicPr>
          <p:cNvPr id="5" name="11 Imagen" descr="Servicios de Salud "/>
          <p:cNvPicPr>
            <a:picLocks noChangeAspect="1" noChangeArrowheads="1"/>
          </p:cNvPicPr>
          <p:nvPr userDrawn="1"/>
        </p:nvPicPr>
        <p:blipFill>
          <a:blip r:embed="rId2" cstate="print">
            <a:lum contrast="20000"/>
          </a:blip>
          <a:srcRect/>
          <a:stretch>
            <a:fillRect/>
          </a:stretch>
        </p:blipFill>
        <p:spPr bwMode="auto">
          <a:xfrm>
            <a:off x="539552" y="332656"/>
            <a:ext cx="1861608" cy="711200"/>
          </a:xfrm>
          <a:prstGeom prst="rect">
            <a:avLst/>
          </a:prstGeom>
          <a:noFill/>
          <a:ln w="9525">
            <a:noFill/>
            <a:miter lim="800000"/>
            <a:headEnd/>
            <a:tailEnd/>
          </a:ln>
        </p:spPr>
      </p:pic>
    </p:spTree>
    <p:extLst>
      <p:ext uri="{BB962C8B-B14F-4D97-AF65-F5344CB8AC3E}">
        <p14:creationId xmlns:p14="http://schemas.microsoft.com/office/powerpoint/2010/main" val="187729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800386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DBEC08EA-CBDD-41FC-974E-0244FFBAE4CB}" type="datetimeFigureOut">
              <a:rPr lang="es-MX" smtClean="0"/>
              <a:t>10/12/2018</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748C9DA9-7839-42FA-B6F3-EA8649E6D724}" type="slidenum">
              <a:rPr lang="es-MX" smtClean="0"/>
              <a:t>‹Nº›</a:t>
            </a:fld>
            <a:endParaRPr lang="es-MX"/>
          </a:p>
        </p:txBody>
      </p:sp>
    </p:spTree>
    <p:extLst>
      <p:ext uri="{BB962C8B-B14F-4D97-AF65-F5344CB8AC3E}">
        <p14:creationId xmlns:p14="http://schemas.microsoft.com/office/powerpoint/2010/main" val="2758684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BEC08EA-CBDD-41FC-974E-0244FFBAE4CB}" type="datetimeFigureOut">
              <a:rPr lang="es-MX" smtClean="0"/>
              <a:t>10/12/2018</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8C9DA9-7839-42FA-B6F3-EA8649E6D724}" type="slidenum">
              <a:rPr lang="es-MX" smtClean="0"/>
              <a:t>‹Nº›</a:t>
            </a:fld>
            <a:endParaRPr lang="es-MX"/>
          </a:p>
        </p:txBody>
      </p:sp>
    </p:spTree>
    <p:extLst>
      <p:ext uri="{BB962C8B-B14F-4D97-AF65-F5344CB8AC3E}">
        <p14:creationId xmlns:p14="http://schemas.microsoft.com/office/powerpoint/2010/main" val="35594391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diagramLayout" Target="../diagrams/layout1.xml"/><Relationship Id="rId7" Type="http://schemas.openxmlformats.org/officeDocument/2006/relationships/image" Target="../media/image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575556" y="2132856"/>
            <a:ext cx="8064896" cy="1962076"/>
          </a:xfrm>
          <a:prstGeom prst="rect">
            <a:avLst/>
          </a:prstGeom>
          <a:noFill/>
        </p:spPr>
        <p:txBody>
          <a:bodyPr wrap="square" rtlCol="0">
            <a:spAutoFit/>
          </a:bodyPr>
          <a:lstStyle/>
          <a:p>
            <a:pPr algn="ctr"/>
            <a:r>
              <a:rPr lang="es-MX" sz="4050" dirty="0">
                <a:latin typeface="Aharoni" panose="02010803020104030203" pitchFamily="2" charset="-79"/>
                <a:cs typeface="Aharoni" panose="02010803020104030203" pitchFamily="2" charset="-79"/>
              </a:rPr>
              <a:t>SISTEMA DE VIGILANCIA DE ENFERMEDAD FEBRIL EXANTEMÁTICA</a:t>
            </a:r>
          </a:p>
        </p:txBody>
      </p:sp>
      <p:sp>
        <p:nvSpPr>
          <p:cNvPr id="4" name="CuadroTexto 3">
            <a:extLst>
              <a:ext uri="{FF2B5EF4-FFF2-40B4-BE49-F238E27FC236}">
                <a16:creationId xmlns:a16="http://schemas.microsoft.com/office/drawing/2014/main" id="{08B57A57-C0BE-4140-B1E3-940594F05D23}"/>
              </a:ext>
            </a:extLst>
          </p:cNvPr>
          <p:cNvSpPr txBox="1"/>
          <p:nvPr/>
        </p:nvSpPr>
        <p:spPr>
          <a:xfrm>
            <a:off x="827584" y="5499229"/>
            <a:ext cx="7812868" cy="707886"/>
          </a:xfrm>
          <a:prstGeom prst="rect">
            <a:avLst/>
          </a:prstGeom>
          <a:noFill/>
        </p:spPr>
        <p:txBody>
          <a:bodyPr wrap="square" rtlCol="0">
            <a:spAutoFit/>
          </a:bodyPr>
          <a:lstStyle/>
          <a:p>
            <a:pPr algn="r"/>
            <a:r>
              <a:rPr lang="es-MX" sz="2000" b="1" i="1" dirty="0"/>
              <a:t>Dr. Luis Covarrubias Gutiérrez </a:t>
            </a:r>
          </a:p>
          <a:p>
            <a:pPr algn="r"/>
            <a:r>
              <a:rPr lang="es-MX" sz="2000" b="1" i="1" dirty="0"/>
              <a:t>Coordinador de Epidemiología JS III</a:t>
            </a:r>
          </a:p>
        </p:txBody>
      </p:sp>
      <p:pic>
        <p:nvPicPr>
          <p:cNvPr id="6" name="Imagen 5">
            <a:extLst>
              <a:ext uri="{FF2B5EF4-FFF2-40B4-BE49-F238E27FC236}">
                <a16:creationId xmlns:a16="http://schemas.microsoft.com/office/drawing/2014/main" id="{2BD4F7E7-96F3-4FEC-AA0A-99E129791FB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8" name="Imagen 7">
            <a:extLst>
              <a:ext uri="{FF2B5EF4-FFF2-40B4-BE49-F238E27FC236}">
                <a16:creationId xmlns:a16="http://schemas.microsoft.com/office/drawing/2014/main" id="{FFF12ACF-9735-4198-BE57-2A2C5C27E26F}"/>
              </a:ext>
            </a:extLst>
          </p:cNvPr>
          <p:cNvPicPr>
            <a:picLocks noChangeAspect="1"/>
          </p:cNvPicPr>
          <p:nvPr/>
        </p:nvPicPr>
        <p:blipFill>
          <a:blip r:embed="rId3"/>
          <a:stretch>
            <a:fillRect/>
          </a:stretch>
        </p:blipFill>
        <p:spPr>
          <a:xfrm>
            <a:off x="471794" y="4365104"/>
            <a:ext cx="3308118" cy="2376264"/>
          </a:xfrm>
          <a:prstGeom prst="rect">
            <a:avLst/>
          </a:prstGeom>
        </p:spPr>
      </p:pic>
    </p:spTree>
    <p:extLst>
      <p:ext uri="{BB962C8B-B14F-4D97-AF65-F5344CB8AC3E}">
        <p14:creationId xmlns:p14="http://schemas.microsoft.com/office/powerpoint/2010/main" val="32038801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1BA0CC-997C-46BD-984E-4AD31D77741E}"/>
              </a:ext>
            </a:extLst>
          </p:cNvPr>
          <p:cNvSpPr>
            <a:spLocks noGrp="1"/>
          </p:cNvSpPr>
          <p:nvPr>
            <p:ph type="title"/>
          </p:nvPr>
        </p:nvSpPr>
        <p:spPr/>
        <p:txBody>
          <a:bodyPr/>
          <a:lstStyle/>
          <a:p>
            <a:r>
              <a:rPr lang="es-MX" b="1" dirty="0"/>
              <a:t>Casos Descartados</a:t>
            </a:r>
          </a:p>
        </p:txBody>
      </p:sp>
      <p:sp>
        <p:nvSpPr>
          <p:cNvPr id="3" name="Marcador de contenido 2">
            <a:extLst>
              <a:ext uri="{FF2B5EF4-FFF2-40B4-BE49-F238E27FC236}">
                <a16:creationId xmlns:a16="http://schemas.microsoft.com/office/drawing/2014/main" id="{247DF6A7-992C-47F5-B5E5-B2D24060C971}"/>
              </a:ext>
            </a:extLst>
          </p:cNvPr>
          <p:cNvSpPr>
            <a:spLocks noGrp="1"/>
          </p:cNvSpPr>
          <p:nvPr>
            <p:ph idx="1"/>
          </p:nvPr>
        </p:nvSpPr>
        <p:spPr/>
        <p:txBody>
          <a:bodyPr>
            <a:normAutofit fontScale="85000" lnSpcReduction="20000"/>
          </a:bodyPr>
          <a:lstStyle/>
          <a:p>
            <a:pPr algn="just"/>
            <a:r>
              <a:rPr lang="es-MX" b="1" dirty="0"/>
              <a:t>Sarampión o rubéola: </a:t>
            </a:r>
            <a:r>
              <a:rPr lang="es-MX" dirty="0"/>
              <a:t>Caso probable en el que se descarte infección por virus del sarampión o rubéola mediante pruebas de laboratorio, o caso probable en el que no se obtuvieron muestras de laboratorio, pero cuenta con evidencias clínicas y epidemiológicas para descartar el diagnóstico de sarampión/rubéola por un comité de expertos. </a:t>
            </a:r>
          </a:p>
          <a:p>
            <a:pPr algn="just"/>
            <a:r>
              <a:rPr lang="es-MX" b="1" dirty="0"/>
              <a:t>Síndrome de rubéola congénita: </a:t>
            </a:r>
            <a:r>
              <a:rPr lang="es-MX" dirty="0"/>
              <a:t>Caso probable en que se descarte infección por rubéola mediante técnicas de laboratorio, o caso probable que no cuente con muestra o resultado de laboratorio y que mediante criterios clínicos-epidemiológicos sea descartado por un comité de expertos independiente.</a:t>
            </a:r>
          </a:p>
        </p:txBody>
      </p:sp>
      <p:pic>
        <p:nvPicPr>
          <p:cNvPr id="4" name="Imagen 3">
            <a:extLst>
              <a:ext uri="{FF2B5EF4-FFF2-40B4-BE49-F238E27FC236}">
                <a16:creationId xmlns:a16="http://schemas.microsoft.com/office/drawing/2014/main" id="{96E69000-CEAA-4D73-B0FC-000312B86E0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B50DCC5E-D12E-430B-AE37-033E02038DC1}"/>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18500800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266078-42B4-4EB9-9202-31F2E38B65D6}"/>
              </a:ext>
            </a:extLst>
          </p:cNvPr>
          <p:cNvSpPr>
            <a:spLocks noGrp="1"/>
          </p:cNvSpPr>
          <p:nvPr>
            <p:ph type="title"/>
          </p:nvPr>
        </p:nvSpPr>
        <p:spPr/>
        <p:txBody>
          <a:bodyPr/>
          <a:lstStyle/>
          <a:p>
            <a:r>
              <a:rPr lang="es-MX" b="1" dirty="0"/>
              <a:t>Casos Confirmados</a:t>
            </a:r>
          </a:p>
        </p:txBody>
      </p:sp>
      <p:sp>
        <p:nvSpPr>
          <p:cNvPr id="3" name="Marcador de contenido 2">
            <a:extLst>
              <a:ext uri="{FF2B5EF4-FFF2-40B4-BE49-F238E27FC236}">
                <a16:creationId xmlns:a16="http://schemas.microsoft.com/office/drawing/2014/main" id="{C893EC25-DA78-414B-8B58-FBBF99E0D2C7}"/>
              </a:ext>
            </a:extLst>
          </p:cNvPr>
          <p:cNvSpPr>
            <a:spLocks noGrp="1"/>
          </p:cNvSpPr>
          <p:nvPr>
            <p:ph idx="1"/>
          </p:nvPr>
        </p:nvSpPr>
        <p:spPr/>
        <p:txBody>
          <a:bodyPr>
            <a:normAutofit fontScale="77500" lnSpcReduction="20000"/>
          </a:bodyPr>
          <a:lstStyle/>
          <a:p>
            <a:pPr algn="just"/>
            <a:r>
              <a:rPr lang="es-MX" b="1" dirty="0"/>
              <a:t>Caso asociado a importación de sarampión o rubéola: </a:t>
            </a:r>
            <a:r>
              <a:rPr lang="es-MX" dirty="0"/>
              <a:t>Caso confirmado que forma parte de una cadena de transmisión local, originado por un caso importado, lo que está sustentado en evidencias epidemiológicas o virológicas o ambas, o se trata de un caso confirmado donde no se identifica nexo epidemiológico con un caso importado, pero el genotipo viral involucrado ha sido identificado en otra área con transmisión fuera del país. </a:t>
            </a:r>
          </a:p>
          <a:p>
            <a:pPr algn="just"/>
            <a:r>
              <a:rPr lang="es-MX" b="1" dirty="0"/>
              <a:t>Caso descartado con resultado positivo a sarampión o rubéola relacionado a la vacuna: </a:t>
            </a:r>
            <a:r>
              <a:rPr lang="es-MX" dirty="0"/>
              <a:t>Caso probable con antecedente de aplicación de vacuna SRP o SR dentro de los 30 días previos a la fecha del inicio del exantema.</a:t>
            </a:r>
          </a:p>
        </p:txBody>
      </p:sp>
      <p:pic>
        <p:nvPicPr>
          <p:cNvPr id="4" name="Imagen 3">
            <a:extLst>
              <a:ext uri="{FF2B5EF4-FFF2-40B4-BE49-F238E27FC236}">
                <a16:creationId xmlns:a16="http://schemas.microsoft.com/office/drawing/2014/main" id="{12FB4AD5-259F-4EB2-9989-35942E4CC94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C093CF9B-F9B1-4612-90E5-A2BB87B10C66}"/>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22944967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404664"/>
            <a:ext cx="7467600" cy="652934"/>
          </a:xfrm>
        </p:spPr>
        <p:txBody>
          <a:bodyPr>
            <a:noAutofit/>
          </a:bodyPr>
          <a:lstStyle/>
          <a:p>
            <a:r>
              <a:rPr lang="es-MX" sz="3600" b="1" dirty="0"/>
              <a:t>Vigilancia de EFE´S</a:t>
            </a:r>
            <a:br>
              <a:rPr lang="es-MX" sz="3600" b="1" dirty="0"/>
            </a:br>
            <a:r>
              <a:rPr lang="es-MX" sz="3600" b="1" dirty="0"/>
              <a:t>Definiciones operacionales</a:t>
            </a:r>
          </a:p>
        </p:txBody>
      </p:sp>
      <p:graphicFrame>
        <p:nvGraphicFramePr>
          <p:cNvPr id="12" name="11 Diagrama"/>
          <p:cNvGraphicFramePr/>
          <p:nvPr>
            <p:extLst>
              <p:ext uri="{D42A27DB-BD31-4B8C-83A1-F6EECF244321}">
                <p14:modId xmlns:p14="http://schemas.microsoft.com/office/powerpoint/2010/main" val="1344804229"/>
              </p:ext>
            </p:extLst>
          </p:nvPr>
        </p:nvGraphicFramePr>
        <p:xfrm>
          <a:off x="539552" y="1340768"/>
          <a:ext cx="7848872"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Imagen 3">
            <a:extLst>
              <a:ext uri="{FF2B5EF4-FFF2-40B4-BE49-F238E27FC236}">
                <a16:creationId xmlns:a16="http://schemas.microsoft.com/office/drawing/2014/main" id="{F849C908-B65B-47FE-BBF5-F2CC017BA8C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91C758CE-B8E1-4CA3-8B57-FA5CCB3848FC}"/>
              </a:ext>
            </a:extLst>
          </p:cNvPr>
          <p:cNvPicPr>
            <a:picLocks noChangeAspect="1"/>
          </p:cNvPicPr>
          <p:nvPr/>
        </p:nvPicPr>
        <p:blipFill rotWithShape="1">
          <a:blip r:embed="rId8"/>
          <a:srcRect l="12938" t="13836" r="64166" b="72171"/>
          <a:stretch/>
        </p:blipFill>
        <p:spPr>
          <a:xfrm>
            <a:off x="251520" y="44624"/>
            <a:ext cx="1763908" cy="673767"/>
          </a:xfrm>
          <a:prstGeom prst="rect">
            <a:avLst/>
          </a:prstGeom>
        </p:spPr>
      </p:pic>
    </p:spTree>
    <p:extLst>
      <p:ext uri="{BB962C8B-B14F-4D97-AF65-F5344CB8AC3E}">
        <p14:creationId xmlns:p14="http://schemas.microsoft.com/office/powerpoint/2010/main" val="284554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uadroTexto 24"/>
          <p:cNvSpPr txBox="1"/>
          <p:nvPr/>
        </p:nvSpPr>
        <p:spPr>
          <a:xfrm>
            <a:off x="1331640" y="332656"/>
            <a:ext cx="6444208" cy="707886"/>
          </a:xfrm>
          <a:prstGeom prst="rect">
            <a:avLst/>
          </a:prstGeom>
          <a:noFill/>
        </p:spPr>
        <p:txBody>
          <a:bodyPr wrap="square" rtlCol="0">
            <a:spAutoFit/>
          </a:bodyPr>
          <a:lstStyle/>
          <a:p>
            <a:pPr algn="ctr"/>
            <a:r>
              <a:rPr lang="es-MX" sz="4000" b="1" dirty="0">
                <a:latin typeface="+mj-lt"/>
                <a:cs typeface="Aharoni" panose="02010803020104030203" pitchFamily="2" charset="-79"/>
              </a:rPr>
              <a:t>Diagnóstico</a:t>
            </a:r>
            <a:r>
              <a:rPr lang="es-MX" sz="2800" dirty="0">
                <a:latin typeface="+mj-lt"/>
                <a:cs typeface="Aharoni" panose="02010803020104030203" pitchFamily="2" charset="-79"/>
              </a:rPr>
              <a:t> </a:t>
            </a:r>
          </a:p>
        </p:txBody>
      </p:sp>
      <p:pic>
        <p:nvPicPr>
          <p:cNvPr id="2" name="Imagen 1"/>
          <p:cNvPicPr>
            <a:picLocks noChangeAspect="1"/>
          </p:cNvPicPr>
          <p:nvPr/>
        </p:nvPicPr>
        <p:blipFill rotWithShape="1">
          <a:blip r:embed="rId2"/>
          <a:srcRect l="20802"/>
          <a:stretch/>
        </p:blipFill>
        <p:spPr>
          <a:xfrm>
            <a:off x="1043608" y="1412776"/>
            <a:ext cx="7560840" cy="5112568"/>
          </a:xfrm>
          <a:prstGeom prst="rect">
            <a:avLst/>
          </a:prstGeom>
        </p:spPr>
      </p:pic>
      <p:pic>
        <p:nvPicPr>
          <p:cNvPr id="5" name="Imagen 4">
            <a:extLst>
              <a:ext uri="{FF2B5EF4-FFF2-40B4-BE49-F238E27FC236}">
                <a16:creationId xmlns:a16="http://schemas.microsoft.com/office/drawing/2014/main" id="{1B698AE6-841B-496A-A7B7-91A3B20381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spTree>
    <p:extLst>
      <p:ext uri="{BB962C8B-B14F-4D97-AF65-F5344CB8AC3E}">
        <p14:creationId xmlns:p14="http://schemas.microsoft.com/office/powerpoint/2010/main" val="28081469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899592" y="1412776"/>
            <a:ext cx="7128792" cy="5184576"/>
          </a:xfrm>
          <a:prstGeom prst="rect">
            <a:avLst/>
          </a:prstGeom>
        </p:spPr>
      </p:pic>
      <p:sp>
        <p:nvSpPr>
          <p:cNvPr id="9" name="CuadroTexto 8"/>
          <p:cNvSpPr txBox="1"/>
          <p:nvPr/>
        </p:nvSpPr>
        <p:spPr>
          <a:xfrm>
            <a:off x="2483768" y="404664"/>
            <a:ext cx="4680520" cy="646331"/>
          </a:xfrm>
          <a:prstGeom prst="rect">
            <a:avLst/>
          </a:prstGeom>
          <a:noFill/>
        </p:spPr>
        <p:txBody>
          <a:bodyPr wrap="square" rtlCol="0">
            <a:spAutoFit/>
          </a:bodyPr>
          <a:lstStyle/>
          <a:p>
            <a:pPr algn="ctr"/>
            <a:r>
              <a:rPr lang="es-MX" sz="3600" b="1" dirty="0">
                <a:latin typeface="+mj-lt"/>
              </a:rPr>
              <a:t>Algoritmo diagnóstico</a:t>
            </a:r>
          </a:p>
        </p:txBody>
      </p:sp>
      <p:pic>
        <p:nvPicPr>
          <p:cNvPr id="10" name="Imagen 9">
            <a:extLst>
              <a:ext uri="{FF2B5EF4-FFF2-40B4-BE49-F238E27FC236}">
                <a16:creationId xmlns:a16="http://schemas.microsoft.com/office/drawing/2014/main" id="{1F9C4BB1-1BB1-405F-92F6-2CFB834938A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spTree>
    <p:extLst>
      <p:ext uri="{BB962C8B-B14F-4D97-AF65-F5344CB8AC3E}">
        <p14:creationId xmlns:p14="http://schemas.microsoft.com/office/powerpoint/2010/main" val="9781728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614449-2C9B-49F4-BBD8-2EA55238EC6F}"/>
              </a:ext>
            </a:extLst>
          </p:cNvPr>
          <p:cNvSpPr>
            <a:spLocks noGrp="1"/>
          </p:cNvSpPr>
          <p:nvPr>
            <p:ph type="title"/>
          </p:nvPr>
        </p:nvSpPr>
        <p:spPr/>
        <p:txBody>
          <a:bodyPr/>
          <a:lstStyle/>
          <a:p>
            <a:r>
              <a:rPr lang="es-MX" dirty="0"/>
              <a:t>Diagnóstico diferencial</a:t>
            </a:r>
          </a:p>
        </p:txBody>
      </p:sp>
      <p:sp>
        <p:nvSpPr>
          <p:cNvPr id="9" name="Marcador de contenido 8">
            <a:extLst>
              <a:ext uri="{FF2B5EF4-FFF2-40B4-BE49-F238E27FC236}">
                <a16:creationId xmlns:a16="http://schemas.microsoft.com/office/drawing/2014/main" id="{58B4183C-2EC3-4C61-AEC3-6CDE36404804}"/>
              </a:ext>
            </a:extLst>
          </p:cNvPr>
          <p:cNvSpPr>
            <a:spLocks noGrp="1"/>
          </p:cNvSpPr>
          <p:nvPr>
            <p:ph idx="1"/>
          </p:nvPr>
        </p:nvSpPr>
        <p:spPr/>
        <p:txBody>
          <a:bodyPr>
            <a:normAutofit fontScale="92500" lnSpcReduction="20000"/>
          </a:bodyPr>
          <a:lstStyle/>
          <a:p>
            <a:pPr algn="just"/>
            <a:r>
              <a:rPr lang="es-MX" dirty="0"/>
              <a:t>Exantemas pediátricos, múltiples etiologías</a:t>
            </a:r>
          </a:p>
          <a:p>
            <a:pPr algn="just"/>
            <a:r>
              <a:rPr lang="es-MX" dirty="0"/>
              <a:t>65-100% son infecciosos                    70% virales</a:t>
            </a:r>
          </a:p>
          <a:p>
            <a:pPr algn="just"/>
            <a:r>
              <a:rPr lang="es-MX" dirty="0"/>
              <a:t>Causas más comunes: adenovirus, citomegalovirus, </a:t>
            </a:r>
            <a:r>
              <a:rPr lang="es-MX" dirty="0" err="1"/>
              <a:t>epstein</a:t>
            </a:r>
            <a:r>
              <a:rPr lang="es-MX" dirty="0"/>
              <a:t> </a:t>
            </a:r>
            <a:r>
              <a:rPr lang="es-MX" dirty="0" err="1"/>
              <a:t>barr</a:t>
            </a:r>
            <a:r>
              <a:rPr lang="es-MX" dirty="0"/>
              <a:t>(mononucleosis), herpes6-7(exantema súbito), sarampión, parvovirus, rubeola, </a:t>
            </a:r>
            <a:r>
              <a:rPr lang="es-MX" dirty="0" err="1"/>
              <a:t>streptococcus</a:t>
            </a:r>
            <a:r>
              <a:rPr lang="es-MX" dirty="0"/>
              <a:t> A(</a:t>
            </a:r>
            <a:r>
              <a:rPr lang="es-MX" dirty="0" err="1"/>
              <a:t>sd</a:t>
            </a:r>
            <a:r>
              <a:rPr lang="es-MX" dirty="0"/>
              <a:t>. Choque tóxico), </a:t>
            </a:r>
            <a:r>
              <a:rPr lang="es-MX" dirty="0" err="1"/>
              <a:t>staphylococcus</a:t>
            </a:r>
            <a:r>
              <a:rPr lang="es-MX" dirty="0"/>
              <a:t> </a:t>
            </a:r>
            <a:r>
              <a:rPr lang="es-MX" dirty="0" err="1"/>
              <a:t>aureus</a:t>
            </a:r>
            <a:r>
              <a:rPr lang="es-MX" dirty="0"/>
              <a:t>.</a:t>
            </a:r>
          </a:p>
          <a:p>
            <a:pPr algn="just"/>
            <a:r>
              <a:rPr lang="es-MX" dirty="0"/>
              <a:t>Parvovirus B19, enfermedad </a:t>
            </a:r>
            <a:r>
              <a:rPr lang="es-MX"/>
              <a:t>Kawasaki.</a:t>
            </a:r>
          </a:p>
          <a:p>
            <a:pPr algn="just"/>
            <a:r>
              <a:rPr lang="es-MX"/>
              <a:t>Otros </a:t>
            </a:r>
            <a:r>
              <a:rPr lang="es-MX" dirty="0"/>
              <a:t>erupciones farmacológicas, reumatológicas(</a:t>
            </a:r>
            <a:r>
              <a:rPr lang="es-MX" dirty="0" err="1"/>
              <a:t>púrúras</a:t>
            </a:r>
            <a:r>
              <a:rPr lang="es-MX" dirty="0"/>
              <a:t>), bacterias, espiroquetas, </a:t>
            </a:r>
            <a:r>
              <a:rPr lang="es-MX" dirty="0" err="1"/>
              <a:t>ricketsias</a:t>
            </a:r>
            <a:r>
              <a:rPr lang="es-MX" dirty="0"/>
              <a:t>.</a:t>
            </a:r>
          </a:p>
          <a:p>
            <a:pPr algn="just"/>
            <a:endParaRPr lang="es-MX" dirty="0"/>
          </a:p>
          <a:p>
            <a:endParaRPr lang="es-MX" dirty="0"/>
          </a:p>
        </p:txBody>
      </p:sp>
      <p:sp>
        <p:nvSpPr>
          <p:cNvPr id="10" name="Flecha: a la derecha 9">
            <a:extLst>
              <a:ext uri="{FF2B5EF4-FFF2-40B4-BE49-F238E27FC236}">
                <a16:creationId xmlns:a16="http://schemas.microsoft.com/office/drawing/2014/main" id="{30ADE974-5256-465D-8379-86450C85CCAC}"/>
              </a:ext>
            </a:extLst>
          </p:cNvPr>
          <p:cNvSpPr/>
          <p:nvPr/>
        </p:nvSpPr>
        <p:spPr>
          <a:xfrm>
            <a:off x="5105760" y="206084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7961714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0E50BF-023C-4B64-8952-E39D3832DED1}"/>
              </a:ext>
            </a:extLst>
          </p:cNvPr>
          <p:cNvSpPr>
            <a:spLocks noGrp="1"/>
          </p:cNvSpPr>
          <p:nvPr>
            <p:ph type="title"/>
          </p:nvPr>
        </p:nvSpPr>
        <p:spPr/>
        <p:txBody>
          <a:bodyPr/>
          <a:lstStyle/>
          <a:p>
            <a:r>
              <a:rPr lang="es-MX" b="1" dirty="0"/>
              <a:t>Acciones</a:t>
            </a:r>
          </a:p>
        </p:txBody>
      </p:sp>
      <p:sp>
        <p:nvSpPr>
          <p:cNvPr id="3" name="Marcador de contenido 2">
            <a:extLst>
              <a:ext uri="{FF2B5EF4-FFF2-40B4-BE49-F238E27FC236}">
                <a16:creationId xmlns:a16="http://schemas.microsoft.com/office/drawing/2014/main" id="{FC38E59E-16BA-4157-9F13-16DFF5AE7899}"/>
              </a:ext>
            </a:extLst>
          </p:cNvPr>
          <p:cNvSpPr>
            <a:spLocks noGrp="1"/>
          </p:cNvSpPr>
          <p:nvPr>
            <p:ph idx="1"/>
          </p:nvPr>
        </p:nvSpPr>
        <p:spPr/>
        <p:txBody>
          <a:bodyPr>
            <a:normAutofit fontScale="92500"/>
          </a:bodyPr>
          <a:lstStyle/>
          <a:p>
            <a:pPr algn="just"/>
            <a:r>
              <a:rPr lang="es-MX" dirty="0"/>
              <a:t>Elaborar el estudio epidemiológico de caso en las primeras de 48 horas de la detección.</a:t>
            </a:r>
          </a:p>
          <a:p>
            <a:pPr algn="just"/>
            <a:r>
              <a:rPr lang="es-MX" dirty="0"/>
              <a:t> Captura en la plataforma de EFE para los casos de sarampión y rubéola y el ingreso de SRC en la base de datos, hasta su diagnóstico final.</a:t>
            </a:r>
          </a:p>
          <a:p>
            <a:pPr algn="just"/>
            <a:r>
              <a:rPr lang="es-MX" dirty="0"/>
              <a:t>Para los casos probables de sarampión o rubéola: tomar muestras de sangre y exudado faríngeo al 100% de los casos en un periodo no mayor de 3 días y enviarlos antes de los 5 días.</a:t>
            </a:r>
          </a:p>
          <a:p>
            <a:endParaRPr lang="es-MX" dirty="0"/>
          </a:p>
        </p:txBody>
      </p:sp>
      <p:pic>
        <p:nvPicPr>
          <p:cNvPr id="4" name="Imagen 3">
            <a:extLst>
              <a:ext uri="{FF2B5EF4-FFF2-40B4-BE49-F238E27FC236}">
                <a16:creationId xmlns:a16="http://schemas.microsoft.com/office/drawing/2014/main" id="{C1570C0D-6A1B-4955-B670-5107C7126CB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036D0BA9-274D-4663-8104-D94DD442F20C}"/>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20413737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217BBD-9F2A-42FA-B252-2ED0186A35CB}"/>
              </a:ext>
            </a:extLst>
          </p:cNvPr>
          <p:cNvSpPr>
            <a:spLocks noGrp="1"/>
          </p:cNvSpPr>
          <p:nvPr>
            <p:ph type="title"/>
          </p:nvPr>
        </p:nvSpPr>
        <p:spPr/>
        <p:txBody>
          <a:bodyPr/>
          <a:lstStyle/>
          <a:p>
            <a:r>
              <a:rPr lang="es-MX" b="1" dirty="0"/>
              <a:t>Acciones</a:t>
            </a:r>
          </a:p>
        </p:txBody>
      </p:sp>
      <p:sp>
        <p:nvSpPr>
          <p:cNvPr id="3" name="Marcador de contenido 2">
            <a:extLst>
              <a:ext uri="{FF2B5EF4-FFF2-40B4-BE49-F238E27FC236}">
                <a16:creationId xmlns:a16="http://schemas.microsoft.com/office/drawing/2014/main" id="{C7A9FCDD-73A4-4752-A483-BB3A28E28B52}"/>
              </a:ext>
            </a:extLst>
          </p:cNvPr>
          <p:cNvSpPr>
            <a:spLocks noGrp="1"/>
          </p:cNvSpPr>
          <p:nvPr>
            <p:ph idx="1"/>
          </p:nvPr>
        </p:nvSpPr>
        <p:spPr/>
        <p:txBody>
          <a:bodyPr>
            <a:normAutofit lnSpcReduction="10000"/>
          </a:bodyPr>
          <a:lstStyle/>
          <a:p>
            <a:pPr algn="just"/>
            <a:r>
              <a:rPr lang="es-MX" dirty="0"/>
              <a:t>Las muestras de sangre y exudado faríngeo deben tomarse en los primeros cinco días a partir de la fecha de inicio del exantema. En muestras de sangre podrá extenderse la toma hasta un periodo no mayor de 35 días.</a:t>
            </a:r>
          </a:p>
          <a:p>
            <a:pPr algn="just"/>
            <a:r>
              <a:rPr lang="es-MX" dirty="0"/>
              <a:t>En casos positivos a IgM a sarampión o rubéola, se debe tomar segunda muestra dos semanas después de la fecha de la primera toma(excepto +PCR)</a:t>
            </a:r>
          </a:p>
        </p:txBody>
      </p:sp>
      <p:pic>
        <p:nvPicPr>
          <p:cNvPr id="4" name="Imagen 3">
            <a:extLst>
              <a:ext uri="{FF2B5EF4-FFF2-40B4-BE49-F238E27FC236}">
                <a16:creationId xmlns:a16="http://schemas.microsoft.com/office/drawing/2014/main" id="{E89DE8D6-8B7F-4A6E-951B-A4F700F0F4A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4EB8852D-B817-4D70-85D3-323AA483D474}"/>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209038341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8F92D6-1FC8-4392-958D-628C45D1C0FC}"/>
              </a:ext>
            </a:extLst>
          </p:cNvPr>
          <p:cNvSpPr>
            <a:spLocks noGrp="1"/>
          </p:cNvSpPr>
          <p:nvPr>
            <p:ph type="title"/>
          </p:nvPr>
        </p:nvSpPr>
        <p:spPr/>
        <p:txBody>
          <a:bodyPr/>
          <a:lstStyle/>
          <a:p>
            <a:r>
              <a:rPr lang="es-MX" b="1" dirty="0"/>
              <a:t>Acciones</a:t>
            </a:r>
          </a:p>
        </p:txBody>
      </p:sp>
      <p:sp>
        <p:nvSpPr>
          <p:cNvPr id="3" name="Marcador de contenido 2">
            <a:extLst>
              <a:ext uri="{FF2B5EF4-FFF2-40B4-BE49-F238E27FC236}">
                <a16:creationId xmlns:a16="http://schemas.microsoft.com/office/drawing/2014/main" id="{D47EE3E8-47A7-456B-9F31-02AFAD70670A}"/>
              </a:ext>
            </a:extLst>
          </p:cNvPr>
          <p:cNvSpPr>
            <a:spLocks noGrp="1"/>
          </p:cNvSpPr>
          <p:nvPr>
            <p:ph idx="1"/>
          </p:nvPr>
        </p:nvSpPr>
        <p:spPr/>
        <p:txBody>
          <a:bodyPr>
            <a:normAutofit lnSpcReduction="10000"/>
          </a:bodyPr>
          <a:lstStyle/>
          <a:p>
            <a:pPr algn="just"/>
            <a:r>
              <a:rPr lang="es-MX" dirty="0"/>
              <a:t>SRC: Tomar muestras de suero y exudado faríngeo a todo caso probable en el primer contacto con los servicios de salud y durante el primer año de edad; en todo menor de 6 a 12 meses de edad ante un resultado positivo de IgM se deberá obtener una segunda muestra de suero a los 15 días de la primera muestra, siempre y cuando no se cuente con un resultado positivo de PCR. A las madres se debe de realizar perfil TORCH.</a:t>
            </a:r>
          </a:p>
        </p:txBody>
      </p:sp>
      <p:pic>
        <p:nvPicPr>
          <p:cNvPr id="4" name="Imagen 3">
            <a:extLst>
              <a:ext uri="{FF2B5EF4-FFF2-40B4-BE49-F238E27FC236}">
                <a16:creationId xmlns:a16="http://schemas.microsoft.com/office/drawing/2014/main" id="{56A8F475-937F-4962-A1EE-60E9D71BB7B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FD5EB335-5FB9-4C39-BAE4-5533A7540D0F}"/>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1517758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BB3A8AC-B460-4BBE-80D0-8CD34A1BB5DD}"/>
              </a:ext>
            </a:extLst>
          </p:cNvPr>
          <p:cNvSpPr>
            <a:spLocks noGrp="1"/>
          </p:cNvSpPr>
          <p:nvPr>
            <p:ph type="title"/>
          </p:nvPr>
        </p:nvSpPr>
        <p:spPr/>
        <p:txBody>
          <a:bodyPr/>
          <a:lstStyle/>
          <a:p>
            <a:r>
              <a:rPr lang="es-MX" b="1" dirty="0"/>
              <a:t>Acciones</a:t>
            </a:r>
          </a:p>
        </p:txBody>
      </p:sp>
      <p:sp>
        <p:nvSpPr>
          <p:cNvPr id="3" name="Marcador de contenido 2">
            <a:extLst>
              <a:ext uri="{FF2B5EF4-FFF2-40B4-BE49-F238E27FC236}">
                <a16:creationId xmlns:a16="http://schemas.microsoft.com/office/drawing/2014/main" id="{3B329CB8-8C70-4EC1-BF4B-125474ACA2B0}"/>
              </a:ext>
            </a:extLst>
          </p:cNvPr>
          <p:cNvSpPr>
            <a:spLocks noGrp="1"/>
          </p:cNvSpPr>
          <p:nvPr>
            <p:ph idx="1"/>
          </p:nvPr>
        </p:nvSpPr>
        <p:spPr/>
        <p:txBody>
          <a:bodyPr/>
          <a:lstStyle/>
          <a:p>
            <a:r>
              <a:rPr lang="es-MX" dirty="0"/>
              <a:t>Llevar a cabo el seguimiento de los contactos de casos confirmados de sarampión o rubéola y acciones de cerco en caso necesario.</a:t>
            </a:r>
          </a:p>
          <a:p>
            <a:r>
              <a:rPr lang="es-MX" dirty="0"/>
              <a:t>Garantizar insumos para toma de muestra en las unidades.</a:t>
            </a:r>
          </a:p>
          <a:p>
            <a:r>
              <a:rPr lang="es-MX" dirty="0"/>
              <a:t>Fortalecer la vigilancia epidemiológica de manera interinstitucional en los COJUVES.</a:t>
            </a:r>
          </a:p>
        </p:txBody>
      </p:sp>
      <p:pic>
        <p:nvPicPr>
          <p:cNvPr id="4" name="Imagen 3">
            <a:extLst>
              <a:ext uri="{FF2B5EF4-FFF2-40B4-BE49-F238E27FC236}">
                <a16:creationId xmlns:a16="http://schemas.microsoft.com/office/drawing/2014/main" id="{B298D439-E330-4C73-8C47-FCC17904F39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D8B3CB47-500C-43FC-92CE-05881EA14E40}"/>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5644737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BA9492-7D33-44CA-977C-F1776ADC7D1A}"/>
              </a:ext>
            </a:extLst>
          </p:cNvPr>
          <p:cNvSpPr>
            <a:spLocks noGrp="1"/>
          </p:cNvSpPr>
          <p:nvPr>
            <p:ph type="title"/>
          </p:nvPr>
        </p:nvSpPr>
        <p:spPr/>
        <p:txBody>
          <a:bodyPr/>
          <a:lstStyle/>
          <a:p>
            <a:r>
              <a:rPr lang="es-MX" b="1" dirty="0"/>
              <a:t>EFE</a:t>
            </a:r>
          </a:p>
        </p:txBody>
      </p:sp>
      <p:sp>
        <p:nvSpPr>
          <p:cNvPr id="3" name="Marcador de contenido 2">
            <a:extLst>
              <a:ext uri="{FF2B5EF4-FFF2-40B4-BE49-F238E27FC236}">
                <a16:creationId xmlns:a16="http://schemas.microsoft.com/office/drawing/2014/main" id="{483D1EA8-E234-4CE4-B774-810127580A07}"/>
              </a:ext>
            </a:extLst>
          </p:cNvPr>
          <p:cNvSpPr>
            <a:spLocks noGrp="1"/>
          </p:cNvSpPr>
          <p:nvPr>
            <p:ph idx="1"/>
          </p:nvPr>
        </p:nvSpPr>
        <p:spPr/>
        <p:txBody>
          <a:bodyPr>
            <a:normAutofit/>
          </a:bodyPr>
          <a:lstStyle/>
          <a:p>
            <a:pPr algn="just"/>
            <a:r>
              <a:rPr lang="es-MX" dirty="0"/>
              <a:t>Se denomina Enfermedad Febril Exantemática (EFE) al conjunto de enfermedades que comparten la presentación de fiebre y erupción cutánea (exantema), en las que se incluye el sarampión y la rubéola.</a:t>
            </a:r>
          </a:p>
          <a:p>
            <a:pPr algn="just"/>
            <a:r>
              <a:rPr lang="es-MX" dirty="0"/>
              <a:t>La vigilancia comenzó en 1993, permite la detección, notificación, estudio oportuno, toma de muestra y análisis de la información.</a:t>
            </a:r>
          </a:p>
        </p:txBody>
      </p:sp>
      <p:pic>
        <p:nvPicPr>
          <p:cNvPr id="4" name="Imagen 3">
            <a:extLst>
              <a:ext uri="{FF2B5EF4-FFF2-40B4-BE49-F238E27FC236}">
                <a16:creationId xmlns:a16="http://schemas.microsoft.com/office/drawing/2014/main" id="{672479D5-1B56-4CDA-A8E8-81EBC5065EF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0987E1EB-9345-4F2D-B440-023025B0796E}"/>
              </a:ext>
            </a:extLst>
          </p:cNvPr>
          <p:cNvPicPr>
            <a:picLocks noChangeAspect="1"/>
          </p:cNvPicPr>
          <p:nvPr/>
        </p:nvPicPr>
        <p:blipFill rotWithShape="1">
          <a:blip r:embed="rId3"/>
          <a:srcRect l="12938" t="13836" r="64166" b="72171"/>
          <a:stretch/>
        </p:blipFill>
        <p:spPr>
          <a:xfrm>
            <a:off x="539015" y="179569"/>
            <a:ext cx="1763908" cy="1029138"/>
          </a:xfrm>
          <a:prstGeom prst="rect">
            <a:avLst/>
          </a:prstGeom>
        </p:spPr>
      </p:pic>
    </p:spTree>
    <p:extLst>
      <p:ext uri="{BB962C8B-B14F-4D97-AF65-F5344CB8AC3E}">
        <p14:creationId xmlns:p14="http://schemas.microsoft.com/office/powerpoint/2010/main" val="41176200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1B9ED2-00BE-486F-8013-B883F9852BCF}"/>
              </a:ext>
            </a:extLst>
          </p:cNvPr>
          <p:cNvSpPr>
            <a:spLocks noGrp="1"/>
          </p:cNvSpPr>
          <p:nvPr>
            <p:ph type="title"/>
          </p:nvPr>
        </p:nvSpPr>
        <p:spPr>
          <a:xfrm>
            <a:off x="457200" y="1061864"/>
            <a:ext cx="8229600" cy="1143000"/>
          </a:xfrm>
        </p:spPr>
        <p:txBody>
          <a:bodyPr/>
          <a:lstStyle/>
          <a:p>
            <a:r>
              <a:rPr lang="es-MX" b="1" dirty="0"/>
              <a:t>Acciones ante casos confirmados</a:t>
            </a:r>
          </a:p>
        </p:txBody>
      </p:sp>
      <p:sp>
        <p:nvSpPr>
          <p:cNvPr id="3" name="Marcador de contenido 2">
            <a:extLst>
              <a:ext uri="{FF2B5EF4-FFF2-40B4-BE49-F238E27FC236}">
                <a16:creationId xmlns:a16="http://schemas.microsoft.com/office/drawing/2014/main" id="{7DD99C0B-C992-49AA-9664-19414BCE75BB}"/>
              </a:ext>
            </a:extLst>
          </p:cNvPr>
          <p:cNvSpPr>
            <a:spLocks noGrp="1"/>
          </p:cNvSpPr>
          <p:nvPr>
            <p:ph idx="1"/>
          </p:nvPr>
        </p:nvSpPr>
        <p:spPr>
          <a:xfrm>
            <a:off x="457200" y="2359421"/>
            <a:ext cx="8229600" cy="4525963"/>
          </a:xfrm>
        </p:spPr>
        <p:txBody>
          <a:bodyPr>
            <a:normAutofit fontScale="77500" lnSpcReduction="20000"/>
          </a:bodyPr>
          <a:lstStyle/>
          <a:p>
            <a:pPr algn="just"/>
            <a:r>
              <a:rPr lang="es-MX" dirty="0"/>
              <a:t>Continuar con las actividades del </a:t>
            </a:r>
            <a:r>
              <a:rPr lang="es-MX" u="sng" dirty="0"/>
              <a:t>cerco epidemiológico. </a:t>
            </a:r>
          </a:p>
          <a:p>
            <a:pPr algn="just"/>
            <a:r>
              <a:rPr lang="es-MX" dirty="0"/>
              <a:t>Establecimiento de la </a:t>
            </a:r>
            <a:r>
              <a:rPr lang="es-MX" u="sng" dirty="0"/>
              <a:t>red negativa</a:t>
            </a:r>
            <a:r>
              <a:rPr lang="es-MX" dirty="0"/>
              <a:t> diaria de casos probables en las áreas de riesgo hasta el alta sanitaria del brote. </a:t>
            </a:r>
          </a:p>
          <a:p>
            <a:pPr algn="just"/>
            <a:r>
              <a:rPr lang="es-MX" dirty="0"/>
              <a:t>Identificación de </a:t>
            </a:r>
            <a:r>
              <a:rPr lang="es-MX" u="sng" dirty="0"/>
              <a:t>rutas críticas </a:t>
            </a:r>
            <a:r>
              <a:rPr lang="es-MX" dirty="0"/>
              <a:t>que incluya la identificación de todas las </a:t>
            </a:r>
            <a:r>
              <a:rPr lang="es-MX" u="sng" dirty="0"/>
              <a:t>áreas visitadas </a:t>
            </a:r>
            <a:r>
              <a:rPr lang="es-MX" dirty="0"/>
              <a:t>en los cuatro días previos y posteriores al inicio del exantema. </a:t>
            </a:r>
          </a:p>
          <a:p>
            <a:pPr algn="just"/>
            <a:r>
              <a:rPr lang="es-MX" dirty="0"/>
              <a:t>Identificación e investigación de todos los </a:t>
            </a:r>
            <a:r>
              <a:rPr lang="es-MX" u="sng" dirty="0"/>
              <a:t>contactos</a:t>
            </a:r>
            <a:r>
              <a:rPr lang="es-MX" dirty="0"/>
              <a:t> del caso durante su periodo de transmisibilidad, con su seguimiento por los </a:t>
            </a:r>
            <a:r>
              <a:rPr lang="es-MX" u="sng" dirty="0"/>
              <a:t>21 días </a:t>
            </a:r>
            <a:r>
              <a:rPr lang="es-MX" dirty="0"/>
              <a:t>siguientes a la fecha de dicho contacto. </a:t>
            </a:r>
          </a:p>
          <a:p>
            <a:pPr algn="just"/>
            <a:r>
              <a:rPr lang="es-MX" dirty="0"/>
              <a:t>Dar cumplimiento a lo establecido en el Plan de Sostenibilidad de Sarampión.</a:t>
            </a:r>
          </a:p>
        </p:txBody>
      </p:sp>
      <p:pic>
        <p:nvPicPr>
          <p:cNvPr id="4" name="Imagen 3">
            <a:extLst>
              <a:ext uri="{FF2B5EF4-FFF2-40B4-BE49-F238E27FC236}">
                <a16:creationId xmlns:a16="http://schemas.microsoft.com/office/drawing/2014/main" id="{547183FA-AD35-40E7-83AA-D1EC957A618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76B51BB0-B47A-4288-89AC-ACBDB5B1AB69}"/>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14200690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AF7EE6-87EF-4552-967C-0ED5DB371548}"/>
              </a:ext>
            </a:extLst>
          </p:cNvPr>
          <p:cNvSpPr>
            <a:spLocks noGrp="1"/>
          </p:cNvSpPr>
          <p:nvPr>
            <p:ph type="title"/>
          </p:nvPr>
        </p:nvSpPr>
        <p:spPr/>
        <p:txBody>
          <a:bodyPr/>
          <a:lstStyle/>
          <a:p>
            <a:r>
              <a:rPr lang="es-MX" b="1" dirty="0"/>
              <a:t>Muestreo</a:t>
            </a:r>
          </a:p>
        </p:txBody>
      </p:sp>
      <p:sp>
        <p:nvSpPr>
          <p:cNvPr id="3" name="Marcador de contenido 2">
            <a:extLst>
              <a:ext uri="{FF2B5EF4-FFF2-40B4-BE49-F238E27FC236}">
                <a16:creationId xmlns:a16="http://schemas.microsoft.com/office/drawing/2014/main" id="{861E2338-2557-48B8-92A9-5B9AD4C9EA82}"/>
              </a:ext>
            </a:extLst>
          </p:cNvPr>
          <p:cNvSpPr>
            <a:spLocks noGrp="1"/>
          </p:cNvSpPr>
          <p:nvPr>
            <p:ph idx="1"/>
          </p:nvPr>
        </p:nvSpPr>
        <p:spPr/>
        <p:txBody>
          <a:bodyPr>
            <a:normAutofit fontScale="77500" lnSpcReduction="20000"/>
          </a:bodyPr>
          <a:lstStyle/>
          <a:p>
            <a:pPr algn="just"/>
            <a:r>
              <a:rPr lang="es-MX" b="1" dirty="0"/>
              <a:t>Suero</a:t>
            </a:r>
            <a:r>
              <a:rPr lang="es-MX" dirty="0"/>
              <a:t>: 0-35 días del inicio del exantema, 1-3ml, red de frio (2-8°C), tubo rojo, no </a:t>
            </a:r>
            <a:r>
              <a:rPr lang="es-MX" dirty="0" err="1"/>
              <a:t>lipémico</a:t>
            </a:r>
            <a:r>
              <a:rPr lang="es-MX" dirty="0"/>
              <a:t>, no hemolizado, rotulado.</a:t>
            </a:r>
          </a:p>
          <a:p>
            <a:pPr algn="just"/>
            <a:r>
              <a:rPr lang="es-MX" b="1" dirty="0"/>
              <a:t>Exudado Faríngeo</a:t>
            </a:r>
            <a:r>
              <a:rPr lang="es-MX" dirty="0"/>
              <a:t>:  no más de 5 días del exantema, uso de transporte viral, rotulado, en un lapso no mayor a las 48 horas.</a:t>
            </a:r>
          </a:p>
          <a:p>
            <a:pPr algn="just"/>
            <a:r>
              <a:rPr lang="es-MX" dirty="0"/>
              <a:t>Entregar con formato de EFE (fiebre, fecha inicio del exantema, tipo de exantema, fecha de toma de la muestra, signos y síntomas (tos, coriza, conjuntivitis o adenomegalias) y fechas de vacunación de SRP, SR.</a:t>
            </a:r>
          </a:p>
          <a:p>
            <a:pPr algn="just"/>
            <a:r>
              <a:rPr lang="es-MX" dirty="0"/>
              <a:t>En caso de resultado de IgM positivo se debe solicitar una segunda muestra dentro de  15 días después de la fecha de la primera toma.</a:t>
            </a:r>
          </a:p>
          <a:p>
            <a:pPr algn="just"/>
            <a:r>
              <a:rPr lang="es-MX" dirty="0"/>
              <a:t>SRC debe ser no mayor a 48 horas.</a:t>
            </a:r>
          </a:p>
        </p:txBody>
      </p:sp>
      <p:pic>
        <p:nvPicPr>
          <p:cNvPr id="4" name="Imagen 3">
            <a:extLst>
              <a:ext uri="{FF2B5EF4-FFF2-40B4-BE49-F238E27FC236}">
                <a16:creationId xmlns:a16="http://schemas.microsoft.com/office/drawing/2014/main" id="{C8FBC932-90FB-4EE8-82A7-6782E0446C4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84D990DD-3893-471D-8F8A-B0556C6E0B94}"/>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2033262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AAE740-8A0A-4082-A66E-F3C399C9F912}"/>
              </a:ext>
            </a:extLst>
          </p:cNvPr>
          <p:cNvSpPr>
            <a:spLocks noGrp="1"/>
          </p:cNvSpPr>
          <p:nvPr>
            <p:ph type="title"/>
          </p:nvPr>
        </p:nvSpPr>
        <p:spPr/>
        <p:txBody>
          <a:bodyPr/>
          <a:lstStyle/>
          <a:p>
            <a:r>
              <a:rPr lang="es-MX" b="1" dirty="0"/>
              <a:t>INDICADORES</a:t>
            </a:r>
          </a:p>
        </p:txBody>
      </p:sp>
      <p:sp>
        <p:nvSpPr>
          <p:cNvPr id="3" name="Marcador de contenido 2">
            <a:extLst>
              <a:ext uri="{FF2B5EF4-FFF2-40B4-BE49-F238E27FC236}">
                <a16:creationId xmlns:a16="http://schemas.microsoft.com/office/drawing/2014/main" id="{65042D65-FD11-416A-ACA1-F491D16FF820}"/>
              </a:ext>
            </a:extLst>
          </p:cNvPr>
          <p:cNvSpPr>
            <a:spLocks noGrp="1"/>
          </p:cNvSpPr>
          <p:nvPr>
            <p:ph idx="1"/>
          </p:nvPr>
        </p:nvSpPr>
        <p:spPr>
          <a:xfrm>
            <a:off x="457200" y="1600200"/>
            <a:ext cx="8229600" cy="4983162"/>
          </a:xfrm>
        </p:spPr>
        <p:txBody>
          <a:bodyPr>
            <a:normAutofit fontScale="85000" lnSpcReduction="20000"/>
          </a:bodyPr>
          <a:lstStyle/>
          <a:p>
            <a:pPr algn="just"/>
            <a:r>
              <a:rPr lang="es-MX" dirty="0"/>
              <a:t>1 caso por cada municipio con mas de 20 mil hab.</a:t>
            </a:r>
          </a:p>
          <a:p>
            <a:pPr algn="just"/>
            <a:r>
              <a:rPr lang="es-MX" dirty="0"/>
              <a:t>Notificación oportuna: primeras 24 horas.</a:t>
            </a:r>
          </a:p>
          <a:p>
            <a:pPr algn="just"/>
            <a:r>
              <a:rPr lang="es-MX" dirty="0"/>
              <a:t>Detección oportuna: dentro de los primeros 7 días del exantema.</a:t>
            </a:r>
          </a:p>
          <a:p>
            <a:pPr algn="just"/>
            <a:r>
              <a:rPr lang="es-MX" dirty="0"/>
              <a:t>Estudio oportuno: dentro de las primeras 48 horas.</a:t>
            </a:r>
          </a:p>
          <a:p>
            <a:pPr algn="just"/>
            <a:r>
              <a:rPr lang="es-MX" dirty="0"/>
              <a:t>Casos son muestras tomadas: dentro de los 0-35 días del inicio del exantema.</a:t>
            </a:r>
          </a:p>
          <a:p>
            <a:pPr algn="just"/>
            <a:r>
              <a:rPr lang="es-MX" dirty="0"/>
              <a:t>Envío de la muestra: dentro de los 5 días posteriores a la toma de suero</a:t>
            </a:r>
          </a:p>
          <a:p>
            <a:pPr algn="just"/>
            <a:r>
              <a:rPr lang="es-MX" dirty="0"/>
              <a:t>Resultados de laboratorio: dentro de los primeros 4 días posteriores a la recepción de las mismas.</a:t>
            </a:r>
          </a:p>
          <a:p>
            <a:pPr algn="just"/>
            <a:r>
              <a:rPr lang="es-MX" dirty="0"/>
              <a:t>Clasificación final: dentro de los 10 días posteriores  a la detección.</a:t>
            </a:r>
          </a:p>
        </p:txBody>
      </p:sp>
      <p:pic>
        <p:nvPicPr>
          <p:cNvPr id="4" name="Imagen 3">
            <a:extLst>
              <a:ext uri="{FF2B5EF4-FFF2-40B4-BE49-F238E27FC236}">
                <a16:creationId xmlns:a16="http://schemas.microsoft.com/office/drawing/2014/main" id="{97788039-92E7-4A1E-89D5-F056CFC39B9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6B0043C8-72E9-462D-8270-3F9ED09D0867}"/>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11057538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Marcador de contenido 4">
            <a:extLst>
              <a:ext uri="{FF2B5EF4-FFF2-40B4-BE49-F238E27FC236}">
                <a16:creationId xmlns:a16="http://schemas.microsoft.com/office/drawing/2014/main" id="{49613F8E-5B4B-4E07-902C-7F514AC45A3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87624" y="2636913"/>
            <a:ext cx="6696744" cy="3240360"/>
          </a:xfrm>
        </p:spPr>
      </p:pic>
      <p:pic>
        <p:nvPicPr>
          <p:cNvPr id="6" name="Imagen 5">
            <a:extLst>
              <a:ext uri="{FF2B5EF4-FFF2-40B4-BE49-F238E27FC236}">
                <a16:creationId xmlns:a16="http://schemas.microsoft.com/office/drawing/2014/main" id="{DAF6227B-1E2C-4AB5-AB80-65F94AE46A7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7" name="Imagen 6">
            <a:extLst>
              <a:ext uri="{FF2B5EF4-FFF2-40B4-BE49-F238E27FC236}">
                <a16:creationId xmlns:a16="http://schemas.microsoft.com/office/drawing/2014/main" id="{32B04026-921F-42C1-9CF9-58C4BE5F6680}"/>
              </a:ext>
            </a:extLst>
          </p:cNvPr>
          <p:cNvPicPr>
            <a:picLocks noChangeAspect="1"/>
          </p:cNvPicPr>
          <p:nvPr/>
        </p:nvPicPr>
        <p:blipFill rotWithShape="1">
          <a:blip r:embed="rId4"/>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1071944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E3EDB3-B1E2-47D4-B06D-F37888939198}"/>
              </a:ext>
            </a:extLst>
          </p:cNvPr>
          <p:cNvSpPr>
            <a:spLocks noGrp="1"/>
          </p:cNvSpPr>
          <p:nvPr>
            <p:ph type="title"/>
          </p:nvPr>
        </p:nvSpPr>
        <p:spPr>
          <a:xfrm>
            <a:off x="457200" y="1133872"/>
            <a:ext cx="8229600" cy="1143000"/>
          </a:xfrm>
        </p:spPr>
        <p:txBody>
          <a:bodyPr/>
          <a:lstStyle/>
          <a:p>
            <a:r>
              <a:rPr lang="es-MX" b="1" dirty="0"/>
              <a:t>Vigilancia de Sarampión y Rubeola</a:t>
            </a:r>
          </a:p>
        </p:txBody>
      </p:sp>
      <p:sp>
        <p:nvSpPr>
          <p:cNvPr id="3" name="Marcador de contenido 2">
            <a:extLst>
              <a:ext uri="{FF2B5EF4-FFF2-40B4-BE49-F238E27FC236}">
                <a16:creationId xmlns:a16="http://schemas.microsoft.com/office/drawing/2014/main" id="{3BFF6AD3-348C-41A3-8645-936129944052}"/>
              </a:ext>
            </a:extLst>
          </p:cNvPr>
          <p:cNvSpPr>
            <a:spLocks noGrp="1"/>
          </p:cNvSpPr>
          <p:nvPr>
            <p:ph idx="1"/>
          </p:nvPr>
        </p:nvSpPr>
        <p:spPr>
          <a:xfrm>
            <a:off x="457200" y="2215405"/>
            <a:ext cx="8229600" cy="4525963"/>
          </a:xfrm>
        </p:spPr>
        <p:txBody>
          <a:bodyPr>
            <a:normAutofit fontScale="92500" lnSpcReduction="20000"/>
          </a:bodyPr>
          <a:lstStyle/>
          <a:p>
            <a:pPr algn="just"/>
            <a:r>
              <a:rPr lang="es-MX" b="1" dirty="0"/>
              <a:t>Sarampión</a:t>
            </a:r>
            <a:r>
              <a:rPr lang="es-MX" dirty="0"/>
              <a:t>, el ser humano es el único reservorio, incubación de 7-21 días (10).</a:t>
            </a:r>
          </a:p>
          <a:p>
            <a:pPr algn="just"/>
            <a:r>
              <a:rPr lang="es-MX" dirty="0"/>
              <a:t>Fiebre elevada, conjuntivitis, coriza, tos y manchas pequeñas con centro blanco o blanco azulado sobre una base eritematosa en la mucosa del vestíbulo de la boca (Manchas de </a:t>
            </a:r>
            <a:r>
              <a:rPr lang="es-MX" dirty="0" err="1"/>
              <a:t>KÖplik</a:t>
            </a:r>
            <a:r>
              <a:rPr lang="es-MX" dirty="0"/>
              <a:t>). El exantema maculopapular, con dirección cefalocaudal, aparece alrededor del día 14 posterior a la exposición al virus, con una duración de cuatro a siete días, con posterior descamación furfurácea. </a:t>
            </a:r>
          </a:p>
        </p:txBody>
      </p:sp>
      <p:pic>
        <p:nvPicPr>
          <p:cNvPr id="4" name="Imagen 3">
            <a:extLst>
              <a:ext uri="{FF2B5EF4-FFF2-40B4-BE49-F238E27FC236}">
                <a16:creationId xmlns:a16="http://schemas.microsoft.com/office/drawing/2014/main" id="{FBDDE4BC-1336-46E9-A44B-43C63DEFFC9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ED90A6D7-6BDC-4C5A-B7CF-7AFB3E36CA54}"/>
              </a:ext>
            </a:extLst>
          </p:cNvPr>
          <p:cNvPicPr>
            <a:picLocks noChangeAspect="1"/>
          </p:cNvPicPr>
          <p:nvPr/>
        </p:nvPicPr>
        <p:blipFill rotWithShape="1">
          <a:blip r:embed="rId3"/>
          <a:srcRect l="12938" t="13836" r="64166" b="72171"/>
          <a:stretch/>
        </p:blipFill>
        <p:spPr>
          <a:xfrm>
            <a:off x="611560" y="179570"/>
            <a:ext cx="1763908" cy="1029138"/>
          </a:xfrm>
          <a:prstGeom prst="rect">
            <a:avLst/>
          </a:prstGeom>
        </p:spPr>
      </p:pic>
    </p:spTree>
    <p:extLst>
      <p:ext uri="{BB962C8B-B14F-4D97-AF65-F5344CB8AC3E}">
        <p14:creationId xmlns:p14="http://schemas.microsoft.com/office/powerpoint/2010/main" val="1627518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A52C05-103E-451E-ADA0-3AC7A516F464}"/>
              </a:ext>
            </a:extLst>
          </p:cNvPr>
          <p:cNvSpPr>
            <a:spLocks noGrp="1"/>
          </p:cNvSpPr>
          <p:nvPr>
            <p:ph type="title"/>
          </p:nvPr>
        </p:nvSpPr>
        <p:spPr/>
        <p:txBody>
          <a:bodyPr/>
          <a:lstStyle/>
          <a:p>
            <a:r>
              <a:rPr lang="es-MX" b="1" dirty="0"/>
              <a:t>Sarampión</a:t>
            </a:r>
          </a:p>
        </p:txBody>
      </p:sp>
      <p:sp>
        <p:nvSpPr>
          <p:cNvPr id="3" name="Marcador de contenido 2">
            <a:extLst>
              <a:ext uri="{FF2B5EF4-FFF2-40B4-BE49-F238E27FC236}">
                <a16:creationId xmlns:a16="http://schemas.microsoft.com/office/drawing/2014/main" id="{C7D062BB-D37F-4F46-B42C-D067C85E52AF}"/>
              </a:ext>
            </a:extLst>
          </p:cNvPr>
          <p:cNvSpPr>
            <a:spLocks noGrp="1"/>
          </p:cNvSpPr>
          <p:nvPr>
            <p:ph idx="1"/>
          </p:nvPr>
        </p:nvSpPr>
        <p:spPr/>
        <p:txBody>
          <a:bodyPr>
            <a:normAutofit/>
          </a:bodyPr>
          <a:lstStyle/>
          <a:p>
            <a:pPr algn="just"/>
            <a:r>
              <a:rPr lang="es-MX" dirty="0"/>
              <a:t>En 2016, la (OPS)/(OMS) declararon a la región de las Américas libre de sarampión. </a:t>
            </a:r>
          </a:p>
          <a:p>
            <a:pPr algn="just"/>
            <a:r>
              <a:rPr lang="es-MX" dirty="0"/>
              <a:t>Quinta enfermedad prevenible por vacunación  eliminada en las Américas.</a:t>
            </a:r>
          </a:p>
        </p:txBody>
      </p:sp>
      <p:pic>
        <p:nvPicPr>
          <p:cNvPr id="4" name="Imagen 3">
            <a:extLst>
              <a:ext uri="{FF2B5EF4-FFF2-40B4-BE49-F238E27FC236}">
                <a16:creationId xmlns:a16="http://schemas.microsoft.com/office/drawing/2014/main" id="{D064881D-C479-41CC-97D1-8FA9FCA0312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7" name="Imagen 6">
            <a:extLst>
              <a:ext uri="{FF2B5EF4-FFF2-40B4-BE49-F238E27FC236}">
                <a16:creationId xmlns:a16="http://schemas.microsoft.com/office/drawing/2014/main" id="{10F3DF5B-4F50-4DD5-90C0-B06CA7AC43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0625" y="3861048"/>
            <a:ext cx="6762750" cy="2724150"/>
          </a:xfrm>
          <a:prstGeom prst="rect">
            <a:avLst/>
          </a:prstGeom>
        </p:spPr>
      </p:pic>
      <p:pic>
        <p:nvPicPr>
          <p:cNvPr id="8" name="Imagen 7">
            <a:extLst>
              <a:ext uri="{FF2B5EF4-FFF2-40B4-BE49-F238E27FC236}">
                <a16:creationId xmlns:a16="http://schemas.microsoft.com/office/drawing/2014/main" id="{1169C1DA-427D-46BF-BF85-F4E2C0A38536}"/>
              </a:ext>
            </a:extLst>
          </p:cNvPr>
          <p:cNvPicPr>
            <a:picLocks noChangeAspect="1"/>
          </p:cNvPicPr>
          <p:nvPr/>
        </p:nvPicPr>
        <p:blipFill rotWithShape="1">
          <a:blip r:embed="rId4"/>
          <a:srcRect l="12938" t="13836" r="64166" b="72171"/>
          <a:stretch/>
        </p:blipFill>
        <p:spPr>
          <a:xfrm>
            <a:off x="539015" y="354139"/>
            <a:ext cx="1763908" cy="673767"/>
          </a:xfrm>
          <a:prstGeom prst="rect">
            <a:avLst/>
          </a:prstGeom>
        </p:spPr>
      </p:pic>
    </p:spTree>
    <p:extLst>
      <p:ext uri="{BB962C8B-B14F-4D97-AF65-F5344CB8AC3E}">
        <p14:creationId xmlns:p14="http://schemas.microsoft.com/office/powerpoint/2010/main" val="2129113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uadroTexto 24"/>
          <p:cNvSpPr txBox="1"/>
          <p:nvPr/>
        </p:nvSpPr>
        <p:spPr>
          <a:xfrm>
            <a:off x="1043608" y="694437"/>
            <a:ext cx="6444208" cy="646331"/>
          </a:xfrm>
          <a:prstGeom prst="rect">
            <a:avLst/>
          </a:prstGeom>
          <a:noFill/>
        </p:spPr>
        <p:txBody>
          <a:bodyPr wrap="square" rtlCol="0">
            <a:spAutoFit/>
          </a:bodyPr>
          <a:lstStyle/>
          <a:p>
            <a:pPr algn="ctr"/>
            <a:r>
              <a:rPr lang="es-MX" sz="3600" dirty="0">
                <a:latin typeface="Aharoni" panose="02010803020104030203" pitchFamily="2" charset="-79"/>
                <a:cs typeface="Aharoni" panose="02010803020104030203" pitchFamily="2" charset="-79"/>
              </a:rPr>
              <a:t> </a:t>
            </a:r>
            <a:r>
              <a:rPr lang="es-MX" sz="3600" b="1" dirty="0">
                <a:latin typeface="+mj-lt"/>
                <a:cs typeface="Aharoni" panose="02010803020104030203" pitchFamily="2" charset="-79"/>
              </a:rPr>
              <a:t>Vigilancia Epidemiológica</a:t>
            </a:r>
          </a:p>
        </p:txBody>
      </p:sp>
      <p:pic>
        <p:nvPicPr>
          <p:cNvPr id="2" name="Imagen 1"/>
          <p:cNvPicPr>
            <a:picLocks noChangeAspect="1"/>
          </p:cNvPicPr>
          <p:nvPr/>
        </p:nvPicPr>
        <p:blipFill>
          <a:blip r:embed="rId2"/>
          <a:stretch>
            <a:fillRect/>
          </a:stretch>
        </p:blipFill>
        <p:spPr>
          <a:xfrm>
            <a:off x="611560" y="1340768"/>
            <a:ext cx="8239125" cy="5076825"/>
          </a:xfrm>
          <a:prstGeom prst="rect">
            <a:avLst/>
          </a:prstGeom>
        </p:spPr>
      </p:pic>
      <p:pic>
        <p:nvPicPr>
          <p:cNvPr id="4" name="Imagen 3">
            <a:extLst>
              <a:ext uri="{FF2B5EF4-FFF2-40B4-BE49-F238E27FC236}">
                <a16:creationId xmlns:a16="http://schemas.microsoft.com/office/drawing/2014/main" id="{33B8FBAF-D558-42E6-9836-F35E911AD6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spTree>
    <p:extLst>
      <p:ext uri="{BB962C8B-B14F-4D97-AF65-F5344CB8AC3E}">
        <p14:creationId xmlns:p14="http://schemas.microsoft.com/office/powerpoint/2010/main" val="35624341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8555B42-5658-4889-A2CD-23C2DF40AF10}"/>
              </a:ext>
            </a:extLst>
          </p:cNvPr>
          <p:cNvSpPr>
            <a:spLocks noGrp="1"/>
          </p:cNvSpPr>
          <p:nvPr>
            <p:ph type="title"/>
          </p:nvPr>
        </p:nvSpPr>
        <p:spPr>
          <a:xfrm>
            <a:off x="457200" y="1277888"/>
            <a:ext cx="8229600" cy="1143000"/>
          </a:xfrm>
        </p:spPr>
        <p:txBody>
          <a:bodyPr>
            <a:normAutofit fontScale="90000"/>
          </a:bodyPr>
          <a:lstStyle/>
          <a:p>
            <a:r>
              <a:rPr lang="es-MX" b="1" dirty="0"/>
              <a:t>Rubéola y Síndrome de Rubéola Congénita (SRC) </a:t>
            </a:r>
            <a:endParaRPr lang="es-MX" dirty="0"/>
          </a:p>
        </p:txBody>
      </p:sp>
      <p:sp>
        <p:nvSpPr>
          <p:cNvPr id="3" name="Marcador de contenido 2">
            <a:extLst>
              <a:ext uri="{FF2B5EF4-FFF2-40B4-BE49-F238E27FC236}">
                <a16:creationId xmlns:a16="http://schemas.microsoft.com/office/drawing/2014/main" id="{F821986F-BF30-4BF7-B52F-AF85EE56FF0D}"/>
              </a:ext>
            </a:extLst>
          </p:cNvPr>
          <p:cNvSpPr>
            <a:spLocks noGrp="1"/>
          </p:cNvSpPr>
          <p:nvPr>
            <p:ph idx="1"/>
          </p:nvPr>
        </p:nvSpPr>
        <p:spPr>
          <a:xfrm>
            <a:off x="457200" y="2359421"/>
            <a:ext cx="8229600" cy="4525963"/>
          </a:xfrm>
        </p:spPr>
        <p:txBody>
          <a:bodyPr/>
          <a:lstStyle/>
          <a:p>
            <a:pPr algn="just"/>
            <a:r>
              <a:rPr lang="es-MX" dirty="0"/>
              <a:t>La rubéola es una enfermedad infecciosa y contagiosa causada por el virus de la familia </a:t>
            </a:r>
            <a:r>
              <a:rPr lang="es-MX" i="1" dirty="0" err="1"/>
              <a:t>Togaviridae</a:t>
            </a:r>
            <a:r>
              <a:rPr lang="es-MX" i="1" dirty="0"/>
              <a:t> </a:t>
            </a:r>
            <a:r>
              <a:rPr lang="es-MX" dirty="0"/>
              <a:t>del género </a:t>
            </a:r>
            <a:r>
              <a:rPr lang="es-MX" i="1" dirty="0" err="1"/>
              <a:t>Rubivirus</a:t>
            </a:r>
            <a:r>
              <a:rPr lang="es-MX" dirty="0"/>
              <a:t>, afecta principalmente a niños y adultos jóvenes. El período de incubación es de 14 a 23 días. </a:t>
            </a:r>
          </a:p>
          <a:p>
            <a:pPr algn="just"/>
            <a:r>
              <a:rPr lang="es-MX" dirty="0"/>
              <a:t>2015 la OPS/OMS realizaron la declaratoria de eliminación de la Rubéola y SRC en la Región de las Américas.</a:t>
            </a:r>
          </a:p>
        </p:txBody>
      </p:sp>
      <p:pic>
        <p:nvPicPr>
          <p:cNvPr id="4" name="Imagen 3">
            <a:extLst>
              <a:ext uri="{FF2B5EF4-FFF2-40B4-BE49-F238E27FC236}">
                <a16:creationId xmlns:a16="http://schemas.microsoft.com/office/drawing/2014/main" id="{EFADF1A1-E873-4292-A99C-86DA5B9BDD4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94726CCF-3FCB-4206-8817-A392E68DA94F}"/>
              </a:ext>
            </a:extLst>
          </p:cNvPr>
          <p:cNvPicPr>
            <a:picLocks noChangeAspect="1"/>
          </p:cNvPicPr>
          <p:nvPr/>
        </p:nvPicPr>
        <p:blipFill rotWithShape="1">
          <a:blip r:embed="rId3"/>
          <a:srcRect l="12938" t="13836" r="64166" b="72171"/>
          <a:stretch/>
        </p:blipFill>
        <p:spPr>
          <a:xfrm>
            <a:off x="539015" y="179569"/>
            <a:ext cx="1763908" cy="1029138"/>
          </a:xfrm>
          <a:prstGeom prst="rect">
            <a:avLst/>
          </a:prstGeom>
        </p:spPr>
      </p:pic>
    </p:spTree>
    <p:extLst>
      <p:ext uri="{BB962C8B-B14F-4D97-AF65-F5344CB8AC3E}">
        <p14:creationId xmlns:p14="http://schemas.microsoft.com/office/powerpoint/2010/main" val="2738341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8E239B2-B159-4EC3-9173-649E15405179}"/>
              </a:ext>
            </a:extLst>
          </p:cNvPr>
          <p:cNvSpPr>
            <a:spLocks noGrp="1"/>
          </p:cNvSpPr>
          <p:nvPr>
            <p:ph type="title"/>
          </p:nvPr>
        </p:nvSpPr>
        <p:spPr>
          <a:xfrm>
            <a:off x="457200" y="1052736"/>
            <a:ext cx="8229600" cy="1143000"/>
          </a:xfrm>
        </p:spPr>
        <p:txBody>
          <a:bodyPr>
            <a:normAutofit fontScale="90000"/>
          </a:bodyPr>
          <a:lstStyle/>
          <a:p>
            <a:r>
              <a:rPr lang="es-MX" b="1" dirty="0"/>
              <a:t>Casos de incidencia de rubéola, México, 1993-2017 </a:t>
            </a:r>
          </a:p>
        </p:txBody>
      </p:sp>
      <p:pic>
        <p:nvPicPr>
          <p:cNvPr id="4" name="Marcador de contenido 3">
            <a:extLst>
              <a:ext uri="{FF2B5EF4-FFF2-40B4-BE49-F238E27FC236}">
                <a16:creationId xmlns:a16="http://schemas.microsoft.com/office/drawing/2014/main" id="{7255A53A-40FE-4FDC-9163-766B8197ADE4}"/>
              </a:ext>
            </a:extLst>
          </p:cNvPr>
          <p:cNvPicPr>
            <a:picLocks noGrp="1" noChangeAspect="1"/>
          </p:cNvPicPr>
          <p:nvPr>
            <p:ph idx="1"/>
          </p:nvPr>
        </p:nvPicPr>
        <p:blipFill>
          <a:blip r:embed="rId2"/>
          <a:stretch>
            <a:fillRect/>
          </a:stretch>
        </p:blipFill>
        <p:spPr>
          <a:xfrm>
            <a:off x="755576" y="2127854"/>
            <a:ext cx="7776864" cy="4613514"/>
          </a:xfrm>
          <a:prstGeom prst="rect">
            <a:avLst/>
          </a:prstGeom>
        </p:spPr>
      </p:pic>
      <p:pic>
        <p:nvPicPr>
          <p:cNvPr id="5" name="Imagen 4">
            <a:extLst>
              <a:ext uri="{FF2B5EF4-FFF2-40B4-BE49-F238E27FC236}">
                <a16:creationId xmlns:a16="http://schemas.microsoft.com/office/drawing/2014/main" id="{DEBC6525-5A85-4FB1-86FB-9BC12903D5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6" name="Imagen 5">
            <a:extLst>
              <a:ext uri="{FF2B5EF4-FFF2-40B4-BE49-F238E27FC236}">
                <a16:creationId xmlns:a16="http://schemas.microsoft.com/office/drawing/2014/main" id="{535DC2DC-7976-43AC-9112-55EEB8934E04}"/>
              </a:ext>
            </a:extLst>
          </p:cNvPr>
          <p:cNvPicPr>
            <a:picLocks noChangeAspect="1"/>
          </p:cNvPicPr>
          <p:nvPr/>
        </p:nvPicPr>
        <p:blipFill rotWithShape="1">
          <a:blip r:embed="rId4"/>
          <a:srcRect l="12938" t="13836" r="64166" b="72171"/>
          <a:stretch/>
        </p:blipFill>
        <p:spPr>
          <a:xfrm>
            <a:off x="539015" y="179569"/>
            <a:ext cx="1763908" cy="873167"/>
          </a:xfrm>
          <a:prstGeom prst="rect">
            <a:avLst/>
          </a:prstGeom>
        </p:spPr>
      </p:pic>
    </p:spTree>
    <p:extLst>
      <p:ext uri="{BB962C8B-B14F-4D97-AF65-F5344CB8AC3E}">
        <p14:creationId xmlns:p14="http://schemas.microsoft.com/office/powerpoint/2010/main" val="36984270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1C89A68-8B45-473C-BD81-EA803E338400}"/>
              </a:ext>
            </a:extLst>
          </p:cNvPr>
          <p:cNvSpPr>
            <a:spLocks noGrp="1"/>
          </p:cNvSpPr>
          <p:nvPr>
            <p:ph type="title"/>
          </p:nvPr>
        </p:nvSpPr>
        <p:spPr>
          <a:xfrm>
            <a:off x="457200" y="1133872"/>
            <a:ext cx="8229600" cy="1143000"/>
          </a:xfrm>
        </p:spPr>
        <p:txBody>
          <a:bodyPr>
            <a:normAutofit fontScale="90000"/>
          </a:bodyPr>
          <a:lstStyle/>
          <a:p>
            <a:r>
              <a:rPr lang="es-MX" b="1" dirty="0"/>
              <a:t>Caso probable de síndrome de rubéola congénita</a:t>
            </a:r>
            <a:endParaRPr lang="es-MX" dirty="0"/>
          </a:p>
        </p:txBody>
      </p:sp>
      <p:sp>
        <p:nvSpPr>
          <p:cNvPr id="3" name="Marcador de contenido 2">
            <a:extLst>
              <a:ext uri="{FF2B5EF4-FFF2-40B4-BE49-F238E27FC236}">
                <a16:creationId xmlns:a16="http://schemas.microsoft.com/office/drawing/2014/main" id="{EC8E30ED-4A4F-4774-87AB-FCCF7BD2E959}"/>
              </a:ext>
            </a:extLst>
          </p:cNvPr>
          <p:cNvSpPr>
            <a:spLocks noGrp="1"/>
          </p:cNvSpPr>
          <p:nvPr>
            <p:ph idx="1"/>
          </p:nvPr>
        </p:nvSpPr>
        <p:spPr>
          <a:xfrm>
            <a:off x="457200" y="2287413"/>
            <a:ext cx="8229600" cy="4525963"/>
          </a:xfrm>
        </p:spPr>
        <p:txBody>
          <a:bodyPr>
            <a:normAutofit fontScale="92500" lnSpcReduction="20000"/>
          </a:bodyPr>
          <a:lstStyle/>
          <a:p>
            <a:pPr algn="just"/>
            <a:r>
              <a:rPr lang="es-MX" dirty="0"/>
              <a:t>Lactante con una o más de las siguientes alteraciones, defectos o malformaciones: </a:t>
            </a:r>
          </a:p>
          <a:p>
            <a:pPr algn="just"/>
            <a:r>
              <a:rPr lang="es-MX" dirty="0"/>
              <a:t>Hipoacusia neurosensorial/catarata congénita, </a:t>
            </a:r>
            <a:r>
              <a:rPr lang="es-MX" dirty="0" err="1"/>
              <a:t>nistagmus</a:t>
            </a:r>
            <a:r>
              <a:rPr lang="es-MX" dirty="0"/>
              <a:t>, estrabismo, </a:t>
            </a:r>
            <a:r>
              <a:rPr lang="es-MX" dirty="0" err="1"/>
              <a:t>microftalmia</a:t>
            </a:r>
            <a:r>
              <a:rPr lang="es-MX" dirty="0"/>
              <a:t>, glaucoma congénito, retinopatía pigmentaria</a:t>
            </a:r>
            <a:r>
              <a:rPr lang="es-MX" b="1" dirty="0"/>
              <a:t>/</a:t>
            </a:r>
            <a:r>
              <a:rPr lang="es-MX" dirty="0"/>
              <a:t>persistencia del conducto arterioso, estenosis de la arteria pulmonar, Tetralogía de Fallot, estenosis aórtica, comunicación interventricular, comunicación interauricular/púrpura trombocitopénica/microcefalia, retraso en el desarrollo psicomotor.</a:t>
            </a:r>
          </a:p>
        </p:txBody>
      </p:sp>
      <p:pic>
        <p:nvPicPr>
          <p:cNvPr id="4" name="Imagen 3">
            <a:extLst>
              <a:ext uri="{FF2B5EF4-FFF2-40B4-BE49-F238E27FC236}">
                <a16:creationId xmlns:a16="http://schemas.microsoft.com/office/drawing/2014/main" id="{A4BED9AA-306B-4AED-AF8F-3990E9C67FD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15BA4036-D55F-4A8F-8DB8-974F7F4BEC83}"/>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23907256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78B318-FC4B-4C71-8C29-BB7D7D541CC1}"/>
              </a:ext>
            </a:extLst>
          </p:cNvPr>
          <p:cNvSpPr>
            <a:spLocks noGrp="1"/>
          </p:cNvSpPr>
          <p:nvPr>
            <p:ph type="title"/>
          </p:nvPr>
        </p:nvSpPr>
        <p:spPr/>
        <p:txBody>
          <a:bodyPr/>
          <a:lstStyle/>
          <a:p>
            <a:r>
              <a:rPr lang="es-MX" b="1" dirty="0"/>
              <a:t>Casos Confirmados</a:t>
            </a:r>
          </a:p>
        </p:txBody>
      </p:sp>
      <p:sp>
        <p:nvSpPr>
          <p:cNvPr id="3" name="Marcador de contenido 2">
            <a:extLst>
              <a:ext uri="{FF2B5EF4-FFF2-40B4-BE49-F238E27FC236}">
                <a16:creationId xmlns:a16="http://schemas.microsoft.com/office/drawing/2014/main" id="{504C2892-4D06-4368-8236-4996738EBBBE}"/>
              </a:ext>
            </a:extLst>
          </p:cNvPr>
          <p:cNvSpPr>
            <a:spLocks noGrp="1"/>
          </p:cNvSpPr>
          <p:nvPr>
            <p:ph idx="1"/>
          </p:nvPr>
        </p:nvSpPr>
        <p:spPr/>
        <p:txBody>
          <a:bodyPr>
            <a:normAutofit fontScale="77500" lnSpcReduction="20000"/>
          </a:bodyPr>
          <a:lstStyle/>
          <a:p>
            <a:pPr algn="just"/>
            <a:r>
              <a:rPr lang="es-MX" b="1" dirty="0"/>
              <a:t>Caso endémico de sarampión o rubéola: </a:t>
            </a:r>
            <a:r>
              <a:rPr lang="es-MX" dirty="0"/>
              <a:t>Todo caso confirmado de sarampión o rubéola que forma parte de una cadena de transmisión local, que se ha mantenido por más de doce meses por un mismo genotipo. </a:t>
            </a:r>
          </a:p>
          <a:p>
            <a:pPr algn="just"/>
            <a:r>
              <a:rPr lang="es-MX" b="1" dirty="0"/>
              <a:t>Caso importado de sarampión o rubéola: </a:t>
            </a:r>
            <a:r>
              <a:rPr lang="es-MX" dirty="0"/>
              <a:t>Caso confirmado que según evidencias epidemiológicas y virológicas presentó la exposición al virus fuera del país en los 7 a 21 días previos al inicio del exantema para sarampión y 7 a 23 para rubéola. </a:t>
            </a:r>
          </a:p>
          <a:p>
            <a:pPr algn="just"/>
            <a:r>
              <a:rPr lang="es-MX" b="1" dirty="0"/>
              <a:t>Caso importado de síndrome de rubéola congénita: </a:t>
            </a:r>
            <a:r>
              <a:rPr lang="es-MX" dirty="0"/>
              <a:t>Es el caso confirmado con evidencias epidemiológicas y virológicas, de que la madre presentó exposición al virus de la rubéola fuera del país en los 23 días previos al inicio de la concepción y hasta la semana 20 de gestación.</a:t>
            </a:r>
          </a:p>
        </p:txBody>
      </p:sp>
      <p:pic>
        <p:nvPicPr>
          <p:cNvPr id="4" name="Imagen 3">
            <a:extLst>
              <a:ext uri="{FF2B5EF4-FFF2-40B4-BE49-F238E27FC236}">
                <a16:creationId xmlns:a16="http://schemas.microsoft.com/office/drawing/2014/main" id="{D86D58DC-6AA9-45A8-BAD7-25F0F974A11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148830" y="179569"/>
            <a:ext cx="1383610" cy="1029138"/>
          </a:xfrm>
          <a:prstGeom prst="rect">
            <a:avLst/>
          </a:prstGeom>
        </p:spPr>
      </p:pic>
      <p:pic>
        <p:nvPicPr>
          <p:cNvPr id="5" name="Imagen 4">
            <a:extLst>
              <a:ext uri="{FF2B5EF4-FFF2-40B4-BE49-F238E27FC236}">
                <a16:creationId xmlns:a16="http://schemas.microsoft.com/office/drawing/2014/main" id="{6FAD6A72-9504-4793-AF42-57C0A54E79F5}"/>
              </a:ext>
            </a:extLst>
          </p:cNvPr>
          <p:cNvPicPr>
            <a:picLocks noChangeAspect="1"/>
          </p:cNvPicPr>
          <p:nvPr/>
        </p:nvPicPr>
        <p:blipFill rotWithShape="1">
          <a:blip r:embed="rId3"/>
          <a:srcRect l="12938" t="13836" r="64166" b="72171"/>
          <a:stretch/>
        </p:blipFill>
        <p:spPr>
          <a:xfrm>
            <a:off x="539015" y="354139"/>
            <a:ext cx="1763908" cy="854568"/>
          </a:xfrm>
          <a:prstGeom prst="rect">
            <a:avLst/>
          </a:prstGeom>
        </p:spPr>
      </p:pic>
    </p:spTree>
    <p:extLst>
      <p:ext uri="{BB962C8B-B14F-4D97-AF65-F5344CB8AC3E}">
        <p14:creationId xmlns:p14="http://schemas.microsoft.com/office/powerpoint/2010/main" val="4193931587"/>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3979</TotalTime>
  <Words>1528</Words>
  <Application>Microsoft Office PowerPoint</Application>
  <PresentationFormat>Presentación en pantalla (4:3)</PresentationFormat>
  <Paragraphs>82</Paragraphs>
  <Slides>23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Aharoni</vt:lpstr>
      <vt:lpstr>Arial</vt:lpstr>
      <vt:lpstr>Calibri</vt:lpstr>
      <vt:lpstr>Tema de Office</vt:lpstr>
      <vt:lpstr>Presentación de PowerPoint</vt:lpstr>
      <vt:lpstr>EFE</vt:lpstr>
      <vt:lpstr>Vigilancia de Sarampión y Rubeola</vt:lpstr>
      <vt:lpstr>Sarampión</vt:lpstr>
      <vt:lpstr>Presentación de PowerPoint</vt:lpstr>
      <vt:lpstr>Rubéola y Síndrome de Rubéola Congénita (SRC) </vt:lpstr>
      <vt:lpstr>Casos de incidencia de rubéola, México, 1993-2017 </vt:lpstr>
      <vt:lpstr>Caso probable de síndrome de rubéola congénita</vt:lpstr>
      <vt:lpstr>Casos Confirmados</vt:lpstr>
      <vt:lpstr>Casos Descartados</vt:lpstr>
      <vt:lpstr>Casos Confirmados</vt:lpstr>
      <vt:lpstr>Vigilancia de EFE´S Definiciones operacionales</vt:lpstr>
      <vt:lpstr>Presentación de PowerPoint</vt:lpstr>
      <vt:lpstr>Presentación de PowerPoint</vt:lpstr>
      <vt:lpstr>Diagnóstico diferencial</vt:lpstr>
      <vt:lpstr>Acciones</vt:lpstr>
      <vt:lpstr>Acciones</vt:lpstr>
      <vt:lpstr>Acciones</vt:lpstr>
      <vt:lpstr>Acciones</vt:lpstr>
      <vt:lpstr>Acciones ante casos confirmados</vt:lpstr>
      <vt:lpstr>Muestreo</vt:lpstr>
      <vt:lpstr>INDICADORES</vt:lpstr>
      <vt:lpstr>Presentación de PowerPoint</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Dr. Villanueva</dc:creator>
  <cp:lastModifiedBy>Luis</cp:lastModifiedBy>
  <cp:revision>258</cp:revision>
  <dcterms:created xsi:type="dcterms:W3CDTF">2015-10-01T18:21:08Z</dcterms:created>
  <dcterms:modified xsi:type="dcterms:W3CDTF">2018-12-10T18:57:23Z</dcterms:modified>
</cp:coreProperties>
</file>